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9" r:id="rId2"/>
    <p:sldId id="316" r:id="rId3"/>
    <p:sldId id="311" r:id="rId4"/>
    <p:sldId id="312" r:id="rId5"/>
    <p:sldId id="313" r:id="rId6"/>
    <p:sldId id="314" r:id="rId7"/>
    <p:sldId id="315" r:id="rId8"/>
    <p:sldId id="284" r:id="rId9"/>
    <p:sldId id="285" r:id="rId10"/>
    <p:sldId id="288" r:id="rId11"/>
    <p:sldId id="287" r:id="rId12"/>
    <p:sldId id="289" r:id="rId13"/>
    <p:sldId id="290" r:id="rId14"/>
    <p:sldId id="307" r:id="rId1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35"/>
    <p:restoredTop sz="62337"/>
  </p:normalViewPr>
  <p:slideViewPr>
    <p:cSldViewPr snapToGrid="0" snapToObjects="1">
      <p:cViewPr varScale="1">
        <p:scale>
          <a:sx n="84" d="100"/>
          <a:sy n="84" d="100"/>
        </p:scale>
        <p:origin x="136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开灯后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手握清洁区域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有一些显微镜上是有供移动用的手柄或者按钮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在扳动或者按下时显微镜才能移动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将显微镜拉动到病人头部的上空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然后逐渐下降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当到达自己眼前时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凑上去用双眼观察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继续下降至成像清晰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然后小心地依次松开双手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如果显微镜的阻尼太松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松手的瞬间显微镜有可能突然下落造成危险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所以要先松开一只手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如果继续下落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要立即握住显微镜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在粗调焦距时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如果处于高放大倍率调清楚了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那么缩小放大率以后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显微镜仍然是清晰的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不必再次调焦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如果是低倍率时清晰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当继续放大时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往往还需要重新调焦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553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显微镜的灯很亮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但并非越亮越好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对比度是最亮减去最暗除以最亮加上最暗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或者说对比度是最亮减去最暗除以平均亮度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提高了照明亮度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可不一定提高对比度， 因此也不一定“更清楚”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5426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用手术显微镜时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在垂直方向上看清楚的范围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两张图，左边的只能看清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这个单词，而右边的很长一段距离都能看清，我们就说右侧的景深更长。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在手术中，眼球是一个立体结构，角膜、晶体前囊、晶体后囊，都不在同一个平面上。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929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景深和放大率在一定程度上是相反的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物体放大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则景深缩小。不严格的比喻，可以当作是在拉扯一个气球，如果把气球拉扯更大，放大率更大，那么在垂直方向上就更扁，景深也就越小。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新手可能为了看清楚细节使劲把放大率开得很大，这时候虽然细节看清楚了，但稍微一动，病人的眼球运动，改变了垂直方向上的距离，突然又模糊了，就要赶紧去调整焦距，这样手忙脚乱。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7061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由于景深和放大率有矛盾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所以应当按需分配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撕囊过程中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需要看清囊膜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所以放大率很重要，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操作仅仅在囊膜平面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可以放得大一些。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但这个推理仅仅建立在你不会牵拉切口的前提下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否则眼球乱转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囊膜平面倾斜，景深也很重要。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而在乳化过程中，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需要看到从角膜内皮直到后囊膜的范围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所以景深非常重要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核块的相貌倒是并不重要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所以放大率可以小一些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在其他手术操作中，比如在显微缝合中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进针出针的时候需要看清细节层次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可以放大一些，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打结的时候，针持到镊子的距离可能很大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需要缩小一些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再比如做翼状胬肉，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如果病人眼动剧烈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为了减少术者调节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景深要好一些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放大率应当缩小。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病人配合好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可以适当增加放大率。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353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这是今天的作业。试试不同的显微镜放大率，有些人喜欢记住数字，有些人喜欢记住显微镜下能够看到的范围。</a:t>
            </a:r>
            <a:endParaRPr kumimoji="1" lang="en-US" altLang="zh-CN" dirty="0"/>
          </a:p>
          <a:p>
            <a:r>
              <a:rPr kumimoji="1" lang="zh-CN" altLang="en-US" dirty="0"/>
              <a:t>把笔插进笔帽这个练习，是需要有一定的立体视觉的，更复杂的还可以把两个物体的尖端碰到一起，比如两个</a:t>
            </a:r>
            <a:r>
              <a:rPr kumimoji="1" lang="zh-CN" altLang="en-US"/>
              <a:t>镊子尖。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69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基本的原则是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坐姿应当是可持续的放松舒适动作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有些坐姿看似很舒服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或者刚刚开始的时候舒服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持续一段时间反而会造成很大的损伤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术者的上身应当是很挺拔的状态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自我感觉有点像是头悬梁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手肘放松接近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膝盖也是接近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相应地要调节好凳高和床高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524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双脚分开约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轻放在踏板上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重复一下坐姿的基本原则是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肌肉越放松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动作越敏捷越稳定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96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如果画一张图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用横轴表示肌张力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纵轴表示动作的稳定性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大约是这样的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要将肢体放置在指定位置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显然还是需要一定的肌张力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不可能为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要达成一定的目标动作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比如用镊子夹持住囊膜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也需要有一定的力量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手术过程中是希望使用能够完成目标动作的最小力量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比如撕囊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前囊只有几个微米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很小的力量即可夹持住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如果施加更大的力量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囊膜也仍然只是被夹住而已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但更大的力量就有可能造成肌肉的抖动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使稳定性下降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如果坐姿出现错误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手或者脚不但要用力完成动作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还需要分出一部分力量去支撑身体的重力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稳定性就会更差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如果坐姿更扭曲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可能还出现肌肉之间互相拮抗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那时就几乎无法完成任何操作了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54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人在精神高度紧张的时候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可能不注意自己的坐姿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或者在上台落座之前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没有能够很好地调整手术床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手术椅的高度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要迅速毁掉一台手术非常简单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比如图中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只要手术床摆低一些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座椅摆到更远离手术床的位置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脚踏放远一点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显微镜阻尼放松一点即可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分析一下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显微镜阻尼过松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使用中下垂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术者要低头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颈椎压力大。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工作距离不变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显微镜必然也要降低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术者低头弯腰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颈椎腰椎压力大。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手臂下垂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一部分上身重力转移到手腕上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手腕肌张力提高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容易出现手抖。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手术椅太靠后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术者只坐椅子边缘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极不稳定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紧张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需要动用腿的力量支撑。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脚踏位置太远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脚需要分担身体重量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于是踩下脚踏容易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抬起来却要慢一拍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如果是发现吸住后囊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恐怕是松不开了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而且由于脚移动困难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就会少移动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于是会减少显微镜的实时调节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术者眼睛就要自己来动用调节力调节了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很快也会疲劳。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985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觉得刚才的情况耸人听闻么？其实上述坐姿其实并不罕见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我曾经在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wetlab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实验室中拍摄到这位同学的坐姿，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这位同学就能够把所有上述各项错误都做全了。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还好是在实验室及时发现了她的错误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并且指出纠正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现在手术应该是好很多了。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823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错误的坐姿不仅威胁病人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对医生的身体也是损害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面向英国眼科医生问卷调查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54%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52%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颈部、上肢、腰痛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工作受限制。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伊朗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80%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慢性背痛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慢性头痛。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美国后节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同时颈部背部痛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需要接受手术治疗。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Ophthalmology Cripple You? 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这篇文章太有趣了，全文在链接中可以看到。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好好看看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不要把自己变成别人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里的病例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806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显微镜是靠脚踏来调节的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要熟悉脚踏板的操作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不同的脚踏可能踏板的定义不同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kumimoji="1" lang="zh-CN" altLang="en-US" dirty="0"/>
              <a:t>有些是横向的。调试的时候各自测试一下即可。</a:t>
            </a:r>
            <a:endParaRPr kumimoji="1" lang="en-US" altLang="zh-CN" dirty="0"/>
          </a:p>
          <a:p>
            <a:r>
              <a:rPr kumimoji="1" lang="zh-CN" altLang="en-US" dirty="0"/>
              <a:t>按钮的定义也可能不同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需要自己亲自测试一下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并且要在显微镜上多多练习才能熟悉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973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踏板中最重要的部分就是调节放大率和调焦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要注意脚踏的各个控制调节都不是无限制的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都有各自的极限范围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到达极限以后显微镜有声音却不再移动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特别是调焦的微调上下都是有极限的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经常看到有学生一直踩着脚踏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显微镜已经降到最低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仍然抱怨角膜浑浊看不清楚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马志中教授讲过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出现问题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恢复到正常状态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对于显微镜一直调不清楚的实例来说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看看显微镜是不是已经调到了最低或最高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用复位按钮或者脚踏把显微镜重新放到中间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再粗调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再微调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447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viewofophthalmology.com/content/i/1650/c/30458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22CA63-853F-1E4C-944E-F41E8CCC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1A50A-C552-9149-9101-1DF4F20F0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 descr="10.pic.jpg">
            <a:extLst>
              <a:ext uri="{FF2B5EF4-FFF2-40B4-BE49-F238E27FC236}">
                <a16:creationId xmlns:a16="http://schemas.microsoft.com/office/drawing/2014/main" id="{046ED565-EB67-3B42-9BAB-C5987E1CAA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8" t="14504" r="41147" b="59406"/>
          <a:stretch/>
        </p:blipFill>
        <p:spPr>
          <a:xfrm>
            <a:off x="292100" y="2000371"/>
            <a:ext cx="2376606" cy="28732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9A442AF2-DA95-7247-A295-7C65737F9204}"/>
              </a:ext>
            </a:extLst>
          </p:cNvPr>
          <p:cNvSpPr/>
          <p:nvPr/>
        </p:nvSpPr>
        <p:spPr>
          <a:xfrm>
            <a:off x="594656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51485D51-B34E-7D49-AF9B-EF7217A5386A}"/>
              </a:ext>
            </a:extLst>
          </p:cNvPr>
          <p:cNvSpPr/>
          <p:nvPr/>
        </p:nvSpPr>
        <p:spPr>
          <a:xfrm>
            <a:off x="1430243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线形标注 2 (带强调线) 6">
            <a:extLst>
              <a:ext uri="{FF2B5EF4-FFF2-40B4-BE49-F238E27FC236}">
                <a16:creationId xmlns:a16="http://schemas.microsoft.com/office/drawing/2014/main" id="{7534EE16-7300-7D43-B724-87E716E0F9DD}"/>
              </a:ext>
            </a:extLst>
          </p:cNvPr>
          <p:cNvSpPr/>
          <p:nvPr/>
        </p:nvSpPr>
        <p:spPr>
          <a:xfrm>
            <a:off x="3605931" y="2000370"/>
            <a:ext cx="1276122" cy="75627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7779"/>
              <a:gd name="adj6" fmla="val -13579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0C8D6E-92EA-374C-A107-09CAEDBD0B03}"/>
              </a:ext>
            </a:extLst>
          </p:cNvPr>
          <p:cNvSpPr txBox="1"/>
          <p:nvPr/>
        </p:nvSpPr>
        <p:spPr>
          <a:xfrm>
            <a:off x="3605931" y="1501345"/>
            <a:ext cx="2752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</a:t>
            </a:r>
            <a:r>
              <a:rPr kumimoji="1" lang="zh-CN" altLang="en-US" dirty="0"/>
              <a:t> 开灯、手握清洁区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拉到病人头上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逐渐下降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至自己眼前时双眼观察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继续下降至清晰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依次松开双手</a:t>
            </a:r>
          </a:p>
        </p:txBody>
      </p:sp>
    </p:spTree>
    <p:extLst>
      <p:ext uri="{BB962C8B-B14F-4D97-AF65-F5344CB8AC3E}">
        <p14:creationId xmlns:p14="http://schemas.microsoft.com/office/powerpoint/2010/main" val="325975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亮度与对比度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796" y="938531"/>
            <a:ext cx="5727700" cy="1912856"/>
          </a:xfrm>
        </p:spPr>
        <p:txBody>
          <a:bodyPr>
            <a:normAutofit fontScale="92500"/>
          </a:bodyPr>
          <a:lstStyle/>
          <a:p>
            <a:r>
              <a:rPr kumimoji="1" lang="zh-CN" altLang="en-US" dirty="0"/>
              <a:t>对比度</a:t>
            </a:r>
            <a:r>
              <a:rPr kumimoji="1" lang="en-US" altLang="zh-CN" dirty="0"/>
              <a:t>=(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+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</a:t>
            </a:r>
          </a:p>
          <a:p>
            <a:pPr marL="457200" lvl="1" indent="0">
              <a:buNone/>
            </a:pPr>
            <a:r>
              <a:rPr kumimoji="1" lang="en-US" altLang="zh-CN" dirty="0"/>
              <a:t>=k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</a:t>
            </a:r>
            <a:r>
              <a:rPr kumimoji="1" lang="zh-CN" altLang="en-US" dirty="0"/>
              <a:t>平均亮度</a:t>
            </a:r>
            <a:endParaRPr kumimoji="1" lang="en-US" altLang="zh-CN" dirty="0"/>
          </a:p>
          <a:p>
            <a:pPr marL="342900" lvl="1" indent="0">
              <a:buNone/>
            </a:pPr>
            <a:r>
              <a:rPr kumimoji="1" lang="zh-CN" altLang="en-US" dirty="0"/>
              <a:t>提高照明亮度，不一定提高对比度，不一定能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更清楚</a:t>
            </a:r>
            <a:r>
              <a:rPr kumimoji="1" lang="en-US" altLang="zh-CN" dirty="0"/>
              <a:t>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9475" t="9512" r="22115" b="53829"/>
          <a:stretch/>
        </p:blipFill>
        <p:spPr>
          <a:xfrm>
            <a:off x="1066069" y="2813763"/>
            <a:ext cx="4179761" cy="212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24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景深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2391" t="60557" r="60562" b="2088"/>
          <a:stretch/>
        </p:blipFill>
        <p:spPr>
          <a:xfrm>
            <a:off x="945834" y="1669423"/>
            <a:ext cx="4686870" cy="3170352"/>
          </a:xfrm>
          <a:prstGeom prst="rect">
            <a:avLst/>
          </a:prstGeom>
        </p:spPr>
      </p:pic>
      <p:cxnSp>
        <p:nvCxnSpPr>
          <p:cNvPr id="31" name="直线箭头连接符 30"/>
          <p:cNvCxnSpPr>
            <a:cxnSpLocks/>
          </p:cNvCxnSpPr>
          <p:nvPr/>
        </p:nvCxnSpPr>
        <p:spPr>
          <a:xfrm>
            <a:off x="5828870" y="2114550"/>
            <a:ext cx="0" cy="18727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>
            <a:cxnSpLocks/>
          </p:cNvCxnSpPr>
          <p:nvPr/>
        </p:nvCxnSpPr>
        <p:spPr>
          <a:xfrm>
            <a:off x="738663" y="2745052"/>
            <a:ext cx="0" cy="63269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667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景深</a:t>
            </a:r>
            <a:r>
              <a:rPr kumimoji="1" lang="en-US" altLang="zh-CN" dirty="0"/>
              <a:t>VS</a:t>
            </a:r>
            <a:r>
              <a:rPr kumimoji="1" lang="zh-CN" altLang="en-US" dirty="0"/>
              <a:t>放大率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698" r="4612"/>
          <a:stretch/>
        </p:blipFill>
        <p:spPr>
          <a:xfrm>
            <a:off x="292100" y="936334"/>
            <a:ext cx="3366003" cy="3104492"/>
          </a:xfrm>
        </p:spPr>
      </p:pic>
      <p:sp>
        <p:nvSpPr>
          <p:cNvPr id="5" name="矩形 4"/>
          <p:cNvSpPr/>
          <p:nvPr/>
        </p:nvSpPr>
        <p:spPr>
          <a:xfrm>
            <a:off x="273039" y="4645036"/>
            <a:ext cx="3429000" cy="3462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825" dirty="0"/>
              <a:t>Optical Devices in Ophthalmology and Optometry</a:t>
            </a:r>
            <a:r>
              <a:rPr lang="zh-CN" altLang="en-US" sz="825" dirty="0"/>
              <a:t> </a:t>
            </a:r>
            <a:r>
              <a:rPr lang="en-US" altLang="zh-CN" sz="825" dirty="0"/>
              <a:t>Technology, Design Principles, and Clinical Applications.</a:t>
            </a:r>
            <a:r>
              <a:rPr lang="zh-CN" altLang="en-US" sz="825" dirty="0"/>
              <a:t> </a:t>
            </a:r>
            <a:r>
              <a:rPr lang="en-US" altLang="zh-CN" sz="825" dirty="0"/>
              <a:t>Page</a:t>
            </a:r>
            <a:r>
              <a:rPr lang="zh-CN" altLang="en-US" sz="825" dirty="0"/>
              <a:t> </a:t>
            </a:r>
            <a:r>
              <a:rPr lang="en-US" altLang="zh-CN" sz="825" dirty="0"/>
              <a:t>159</a:t>
            </a:r>
            <a:endParaRPr lang="zh-CN" altLang="en-US" sz="825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52" y="3986588"/>
            <a:ext cx="3149097" cy="65844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090595-B5C4-5747-9E44-4C110B26CC23}"/>
              </a:ext>
            </a:extLst>
          </p:cNvPr>
          <p:cNvGrpSpPr/>
          <p:nvPr/>
        </p:nvGrpSpPr>
        <p:grpSpPr>
          <a:xfrm>
            <a:off x="3491770" y="1355449"/>
            <a:ext cx="2618761" cy="2827210"/>
            <a:chOff x="3562784" y="1093343"/>
            <a:chExt cx="3301631" cy="3564435"/>
          </a:xfrm>
        </p:grpSpPr>
        <p:sp>
          <p:nvSpPr>
            <p:cNvPr id="7" name="椭圆 6"/>
            <p:cNvSpPr/>
            <p:nvPr/>
          </p:nvSpPr>
          <p:spPr>
            <a:xfrm>
              <a:off x="4019726" y="1354101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9" name="直线箭头连接符 8"/>
            <p:cNvCxnSpPr>
              <a:cxnSpLocks/>
            </p:cNvCxnSpPr>
            <p:nvPr/>
          </p:nvCxnSpPr>
          <p:spPr>
            <a:xfrm>
              <a:off x="3823800" y="1354101"/>
              <a:ext cx="0" cy="158018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>
              <a:cxnSpLocks/>
            </p:cNvCxnSpPr>
            <p:nvPr/>
          </p:nvCxnSpPr>
          <p:spPr>
            <a:xfrm>
              <a:off x="4019727" y="3184956"/>
              <a:ext cx="490104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 rot="5400000">
              <a:off x="5733802" y="1375933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6" name="直线箭头连接符 15"/>
            <p:cNvCxnSpPr>
              <a:cxnSpLocks/>
            </p:cNvCxnSpPr>
            <p:nvPr/>
          </p:nvCxnSpPr>
          <p:spPr>
            <a:xfrm>
              <a:off x="5036925" y="1920973"/>
              <a:ext cx="0" cy="49010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>
              <a:cxnSpLocks/>
            </p:cNvCxnSpPr>
            <p:nvPr/>
          </p:nvCxnSpPr>
          <p:spPr>
            <a:xfrm>
              <a:off x="5188762" y="3184956"/>
              <a:ext cx="1580185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5263574" y="3175710"/>
              <a:ext cx="1364582" cy="6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400" dirty="0"/>
                <a:t>放大率增大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景深减小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658101" y="1093343"/>
              <a:ext cx="1008934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4874606" y="1132031"/>
              <a:ext cx="1989809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84110" y="1936847"/>
              <a:ext cx="326372" cy="659655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/>
                <a:t>景深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62784" y="4269745"/>
              <a:ext cx="2722696" cy="388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/>
                <a:t>直观理解：拉扯一个气球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2242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按需分配：</a:t>
            </a:r>
            <a:br>
              <a:rPr kumimoji="1" lang="en-US" altLang="zh-CN" dirty="0"/>
            </a:br>
            <a:r>
              <a:rPr kumimoji="1" lang="zh-CN" altLang="en-US" dirty="0"/>
              <a:t>景深和放大率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574" y="1505345"/>
            <a:ext cx="4398686" cy="339447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撕囊：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需要看清囊膜（放大率重要）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操作仅在囊膜平面（景深不重要）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所以，放大一些</a:t>
            </a:r>
            <a:endParaRPr kumimoji="1" lang="en-US" altLang="zh-CN" dirty="0"/>
          </a:p>
          <a:p>
            <a:r>
              <a:rPr kumimoji="1" lang="en-US" altLang="zh-CN" dirty="0" err="1"/>
              <a:t>Phaco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需要看到角膜内皮至后囊（景深重要）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核块的相貌并不重要（放大率不重要）</a:t>
            </a:r>
            <a:endParaRPr kumimoji="1" lang="en-US" altLang="zh-CN" dirty="0"/>
          </a:p>
          <a:p>
            <a:pPr marL="342900" lvl="1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 rot="5400000">
            <a:off x="4457569" y="2162429"/>
            <a:ext cx="1795226" cy="1621844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/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/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/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8432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看手术时记录下不同步骤的放大率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记录数字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记录镜下视野边缘可见的标志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是否可以看到开睑器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是否可以看到睑缘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是否可以看到角膜缘</a:t>
            </a:r>
            <a:endParaRPr kumimoji="1" lang="en-US" altLang="zh-CN" dirty="0"/>
          </a:p>
          <a:p>
            <a:r>
              <a:rPr kumimoji="1" lang="zh-CN" altLang="en-US" dirty="0"/>
              <a:t>在显微镜主镜和助手镜下分别把笔插进笔帽里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70428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89322-EE4A-CD47-812C-BCDFE230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正确的坐姿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7BB14-920F-1A45-907E-16576CD09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DB7C825-A5ED-384C-9115-39B432F56035}"/>
              </a:ext>
            </a:extLst>
          </p:cNvPr>
          <p:cNvGrpSpPr/>
          <p:nvPr/>
        </p:nvGrpSpPr>
        <p:grpSpPr>
          <a:xfrm>
            <a:off x="447978" y="1446508"/>
            <a:ext cx="5571822" cy="3098604"/>
            <a:chOff x="856841" y="664894"/>
            <a:chExt cx="7546659" cy="419685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769D4F6-D302-B841-9CB0-C6EBD1ABC4E6}"/>
                </a:ext>
              </a:extLst>
            </p:cNvPr>
            <p:cNvSpPr/>
            <p:nvPr/>
          </p:nvSpPr>
          <p:spPr>
            <a:xfrm rot="394444">
              <a:off x="4606173" y="912079"/>
              <a:ext cx="3586199" cy="1646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8D169BF-EBCC-F848-9B21-6623071CD712}"/>
                </a:ext>
              </a:extLst>
            </p:cNvPr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927B617-CE17-5F4E-B494-C486C67B3000}"/>
                </a:ext>
              </a:extLst>
            </p:cNvPr>
            <p:cNvSpPr/>
            <p:nvPr/>
          </p:nvSpPr>
          <p:spPr>
            <a:xfrm>
              <a:off x="4396364" y="806361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7" name="弦形 6">
              <a:extLst>
                <a:ext uri="{FF2B5EF4-FFF2-40B4-BE49-F238E27FC236}">
                  <a16:creationId xmlns:a16="http://schemas.microsoft.com/office/drawing/2014/main" id="{ECA8EFFC-FA30-DC47-9359-B4B1FB51E452}"/>
                </a:ext>
              </a:extLst>
            </p:cNvPr>
            <p:cNvSpPr/>
            <p:nvPr/>
          </p:nvSpPr>
          <p:spPr>
            <a:xfrm>
              <a:off x="4283204" y="2551148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EA9E2D-4264-D640-819A-EA89DA9C39B6}"/>
                </a:ext>
              </a:extLst>
            </p:cNvPr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786412C-71E1-D34A-A2B4-34547C374858}"/>
                </a:ext>
              </a:extLst>
            </p:cNvPr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D890A8C-E3E4-9B49-9C9F-1A15FE5BE0B1}"/>
                </a:ext>
              </a:extLst>
            </p:cNvPr>
            <p:cNvSpPr/>
            <p:nvPr/>
          </p:nvSpPr>
          <p:spPr>
            <a:xfrm>
              <a:off x="3533512" y="3286747"/>
              <a:ext cx="1103315" cy="301796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86C1DB1-1E1D-A142-BBCD-F2E0CF462FFC}"/>
                </a:ext>
              </a:extLst>
            </p:cNvPr>
            <p:cNvSpPr/>
            <p:nvPr/>
          </p:nvSpPr>
          <p:spPr>
            <a:xfrm rot="21147319">
              <a:off x="4537504" y="3707862"/>
              <a:ext cx="196334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CB90E52-67AB-D343-8DC5-2CC789174F8C}"/>
                </a:ext>
              </a:extLst>
            </p:cNvPr>
            <p:cNvSpPr/>
            <p:nvPr/>
          </p:nvSpPr>
          <p:spPr>
            <a:xfrm>
              <a:off x="4108747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F040865-8A6E-4646-972F-9BD8ED6B8597}"/>
                </a:ext>
              </a:extLst>
            </p:cNvPr>
            <p:cNvSpPr/>
            <p:nvPr/>
          </p:nvSpPr>
          <p:spPr>
            <a:xfrm>
              <a:off x="4108747" y="2805760"/>
              <a:ext cx="3892253" cy="3300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CB83E4F-EC94-1344-ADC3-1258FDB1F587}"/>
                </a:ext>
              </a:extLst>
            </p:cNvPr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C2D5038-305D-3247-99B1-5299A6F546EF}"/>
                </a:ext>
              </a:extLst>
            </p:cNvPr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26F1687-D6C5-284C-B833-C68852E965D7}"/>
                </a:ext>
              </a:extLst>
            </p:cNvPr>
            <p:cNvSpPr/>
            <p:nvPr/>
          </p:nvSpPr>
          <p:spPr>
            <a:xfrm>
              <a:off x="4071027" y="1259056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4D581B0-9C75-6840-81CD-08016BBF6E68}"/>
                </a:ext>
              </a:extLst>
            </p:cNvPr>
            <p:cNvSpPr/>
            <p:nvPr/>
          </p:nvSpPr>
          <p:spPr>
            <a:xfrm>
              <a:off x="4259629" y="1306159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50965092-AD01-4444-AA67-1647DE652D31}"/>
                </a:ext>
              </a:extLst>
            </p:cNvPr>
            <p:cNvCxnSpPr/>
            <p:nvPr/>
          </p:nvCxnSpPr>
          <p:spPr>
            <a:xfrm>
              <a:off x="1143000" y="4852314"/>
              <a:ext cx="6858000" cy="9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382502-28A6-7A42-AAD3-FCB0120E83A3}"/>
                </a:ext>
              </a:extLst>
            </p:cNvPr>
            <p:cNvSpPr/>
            <p:nvPr/>
          </p:nvSpPr>
          <p:spPr>
            <a:xfrm>
              <a:off x="4191259" y="664894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021949F8-5DBE-6945-BAB2-29987B55A0BA}"/>
                </a:ext>
              </a:extLst>
            </p:cNvPr>
            <p:cNvCxnSpPr/>
            <p:nvPr/>
          </p:nvCxnSpPr>
          <p:spPr>
            <a:xfrm flipH="1">
              <a:off x="3641961" y="1466533"/>
              <a:ext cx="75440" cy="301751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BF6FEFA-B9BB-9842-9D8B-48B720B535C4}"/>
                </a:ext>
              </a:extLst>
            </p:cNvPr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017407BC-DA83-7944-8DD2-3711FC964072}"/>
                </a:ext>
              </a:extLst>
            </p:cNvPr>
            <p:cNvCxnSpPr>
              <a:stCxn id="9" idx="2"/>
              <a:endCxn id="5" idx="0"/>
            </p:cNvCxnSpPr>
            <p:nvPr/>
          </p:nvCxnSpPr>
          <p:spPr>
            <a:xfrm flipH="1">
              <a:off x="3643111" y="2295645"/>
              <a:ext cx="5444" cy="146456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直线连接符 22">
              <a:extLst>
                <a:ext uri="{FF2B5EF4-FFF2-40B4-BE49-F238E27FC236}">
                  <a16:creationId xmlns:a16="http://schemas.microsoft.com/office/drawing/2014/main" id="{203ECBB9-3613-B746-8429-7A3A4DDFF799}"/>
                </a:ext>
              </a:extLst>
            </p:cNvPr>
            <p:cNvCxnSpPr>
              <a:stCxn id="5" idx="2"/>
              <a:endCxn id="21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弧 23">
              <a:extLst>
                <a:ext uri="{FF2B5EF4-FFF2-40B4-BE49-F238E27FC236}">
                  <a16:creationId xmlns:a16="http://schemas.microsoft.com/office/drawing/2014/main" id="{197F6650-1679-F64D-8EB2-4F9575154664}"/>
                </a:ext>
              </a:extLst>
            </p:cNvPr>
            <p:cNvSpPr/>
            <p:nvPr/>
          </p:nvSpPr>
          <p:spPr>
            <a:xfrm>
              <a:off x="3816414" y="2239354"/>
              <a:ext cx="405493" cy="405493"/>
            </a:xfrm>
            <a:prstGeom prst="arc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E723425E-6399-694B-910F-93F425838D33}"/>
                </a:ext>
              </a:extLst>
            </p:cNvPr>
            <p:cNvCxnSpPr/>
            <p:nvPr/>
          </p:nvCxnSpPr>
          <p:spPr>
            <a:xfrm>
              <a:off x="4787703" y="1768284"/>
              <a:ext cx="0" cy="782864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9F7B7945-B7DD-0142-992C-886D382FC9C0}"/>
                </a:ext>
              </a:extLst>
            </p:cNvPr>
            <p:cNvCxnSpPr/>
            <p:nvPr/>
          </p:nvCxnSpPr>
          <p:spPr>
            <a:xfrm>
              <a:off x="6770291" y="3147110"/>
              <a:ext cx="0" cy="171463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4D3E32BF-FB3C-E04E-99D1-0C46797AEF99}"/>
                </a:ext>
              </a:extLst>
            </p:cNvPr>
            <p:cNvCxnSpPr/>
            <p:nvPr/>
          </p:nvCxnSpPr>
          <p:spPr>
            <a:xfrm>
              <a:off x="3283620" y="3772688"/>
              <a:ext cx="0" cy="1079626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弧 27">
              <a:extLst>
                <a:ext uri="{FF2B5EF4-FFF2-40B4-BE49-F238E27FC236}">
                  <a16:creationId xmlns:a16="http://schemas.microsoft.com/office/drawing/2014/main" id="{45DAACBB-C11D-5048-8180-ACE9551284C0}"/>
                </a:ext>
              </a:extLst>
            </p:cNvPr>
            <p:cNvSpPr/>
            <p:nvPr/>
          </p:nvSpPr>
          <p:spPr>
            <a:xfrm>
              <a:off x="4160610" y="3496145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A2E85F7-48AC-7C4E-8737-F10F75A62EBB}"/>
                </a:ext>
              </a:extLst>
            </p:cNvPr>
            <p:cNvSpPr txBox="1"/>
            <p:nvPr/>
          </p:nvSpPr>
          <p:spPr>
            <a:xfrm>
              <a:off x="6826871" y="3772689"/>
              <a:ext cx="1576629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床高（可调）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床角度可调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441EE6E9-2F34-2E44-844A-DB84E164C095}"/>
                </a:ext>
              </a:extLst>
            </p:cNvPr>
            <p:cNvCxnSpPr/>
            <p:nvPr/>
          </p:nvCxnSpPr>
          <p:spPr>
            <a:xfrm>
              <a:off x="3755121" y="664894"/>
              <a:ext cx="35362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7B0C07A4-AC49-4A4E-BD55-29C68D70E2CF}"/>
                </a:ext>
              </a:extLst>
            </p:cNvPr>
            <p:cNvCxnSpPr/>
            <p:nvPr/>
          </p:nvCxnSpPr>
          <p:spPr>
            <a:xfrm>
              <a:off x="5260345" y="3137679"/>
              <a:ext cx="0" cy="348197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8EC22D-6456-7B42-8590-B0EA799102B8}"/>
                </a:ext>
              </a:extLst>
            </p:cNvPr>
            <p:cNvSpPr txBox="1"/>
            <p:nvPr/>
          </p:nvSpPr>
          <p:spPr>
            <a:xfrm>
              <a:off x="5260345" y="3162331"/>
              <a:ext cx="1144620" cy="3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膝盖活动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0BC5F69-EF97-714A-9358-D87DA34E81DD}"/>
                </a:ext>
              </a:extLst>
            </p:cNvPr>
            <p:cNvSpPr txBox="1"/>
            <p:nvPr/>
          </p:nvSpPr>
          <p:spPr>
            <a:xfrm>
              <a:off x="2236886" y="3936262"/>
              <a:ext cx="977141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凳高</a:t>
              </a:r>
              <a:endParaRPr kumimoji="1" lang="en-US" altLang="zh-CN" sz="1200" dirty="0"/>
            </a:p>
            <a:p>
              <a:r>
                <a:rPr kumimoji="1" lang="zh-CN" altLang="zh-CN" sz="1200" dirty="0"/>
                <a:t>（</a:t>
              </a:r>
              <a:r>
                <a:rPr kumimoji="1" lang="zh-CN" altLang="en-US" sz="1200" dirty="0"/>
                <a:t>可调</a:t>
              </a:r>
              <a:r>
                <a:rPr kumimoji="1" lang="zh-CN" altLang="zh-CN" sz="1200" dirty="0"/>
                <a:t>）</a:t>
              </a:r>
              <a:endParaRPr kumimoji="1" lang="zh-CN" altLang="en-US" sz="12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8A040ED-46A4-BC48-A22C-6B1FAA96DF17}"/>
                </a:ext>
              </a:extLst>
            </p:cNvPr>
            <p:cNvSpPr txBox="1"/>
            <p:nvPr/>
          </p:nvSpPr>
          <p:spPr>
            <a:xfrm>
              <a:off x="4819161" y="2018647"/>
              <a:ext cx="2751293" cy="375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显微镜工作距离（不可变）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10108F1-9E7C-F946-A125-F172921A1659}"/>
                </a:ext>
              </a:extLst>
            </p:cNvPr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C80AEBA4-78FF-1F47-94B2-16C0622806C9}"/>
                </a:ext>
              </a:extLst>
            </p:cNvPr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D2A857D-294D-6144-8866-08764063AD49}"/>
                </a:ext>
              </a:extLst>
            </p:cNvPr>
            <p:cNvSpPr txBox="1"/>
            <p:nvPr/>
          </p:nvSpPr>
          <p:spPr>
            <a:xfrm>
              <a:off x="856841" y="693068"/>
              <a:ext cx="2542862" cy="1625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上身重力不可传导至手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全身重力不可传到至脚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上身拔高（想象头悬梁）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放松，舒适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69BC78F-7CCA-004B-953A-7038EFC14310}"/>
                </a:ext>
              </a:extLst>
            </p:cNvPr>
            <p:cNvSpPr/>
            <p:nvPr/>
          </p:nvSpPr>
          <p:spPr>
            <a:xfrm>
              <a:off x="6171305" y="2562112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1</a:t>
              </a:r>
              <a:endParaRPr kumimoji="1" lang="zh-CN" altLang="en-US" sz="1200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05F1931-2DB8-BE40-B728-85B2AB75E492}"/>
                </a:ext>
              </a:extLst>
            </p:cNvPr>
            <p:cNvSpPr/>
            <p:nvPr/>
          </p:nvSpPr>
          <p:spPr>
            <a:xfrm>
              <a:off x="4618423" y="1072499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2</a:t>
              </a:r>
              <a:endParaRPr kumimoji="1" lang="zh-CN" altLang="en-US" sz="1200" dirty="0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42FE3901-C7AD-804E-A572-2B9CC03D1057}"/>
                </a:ext>
              </a:extLst>
            </p:cNvPr>
            <p:cNvSpPr/>
            <p:nvPr/>
          </p:nvSpPr>
          <p:spPr>
            <a:xfrm>
              <a:off x="2791968" y="3667977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3</a:t>
              </a:r>
              <a:endParaRPr kumimoji="1"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5150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-256661" y="816304"/>
            <a:ext cx="2353898" cy="1468565"/>
          </a:xfrm>
        </p:spPr>
      </p:pic>
      <p:sp>
        <p:nvSpPr>
          <p:cNvPr id="6" name="矩形 5"/>
          <p:cNvSpPr/>
          <p:nvPr/>
        </p:nvSpPr>
        <p:spPr>
          <a:xfrm>
            <a:off x="1026130" y="397919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757393" y="367133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 descr="P03.02.01.04-body3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285" y="672547"/>
            <a:ext cx="1816178" cy="1899203"/>
          </a:xfrm>
          <a:prstGeom prst="rect">
            <a:avLst/>
          </a:prstGeom>
        </p:spPr>
      </p:pic>
      <p:cxnSp>
        <p:nvCxnSpPr>
          <p:cNvPr id="3" name="直线箭头连接符 2"/>
          <p:cNvCxnSpPr/>
          <p:nvPr/>
        </p:nvCxnSpPr>
        <p:spPr>
          <a:xfrm>
            <a:off x="1026130" y="2571750"/>
            <a:ext cx="253055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946416" y="229475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~</a:t>
            </a:r>
            <a:r>
              <a:rPr kumimoji="1" lang="zh-CN" altLang="en-US" dirty="0"/>
              <a:t>与肩同宽</a:t>
            </a:r>
          </a:p>
        </p:txBody>
      </p:sp>
      <p:cxnSp>
        <p:nvCxnSpPr>
          <p:cNvPr id="13" name="直线箭头连接符 12"/>
          <p:cNvCxnSpPr>
            <a:stCxn id="4" idx="3"/>
          </p:cNvCxnSpPr>
          <p:nvPr/>
        </p:nvCxnSpPr>
        <p:spPr>
          <a:xfrm>
            <a:off x="1116577" y="2711052"/>
            <a:ext cx="438757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 flipH="1">
            <a:off x="2988994" y="2711052"/>
            <a:ext cx="567692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弧 15"/>
          <p:cNvSpPr/>
          <p:nvPr/>
        </p:nvSpPr>
        <p:spPr>
          <a:xfrm>
            <a:off x="1715218" y="3329741"/>
            <a:ext cx="1148419" cy="1148419"/>
          </a:xfrm>
          <a:prstGeom prst="arc">
            <a:avLst>
              <a:gd name="adj1" fmla="val 12394012"/>
              <a:gd name="adj2" fmla="val 199097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984903" y="305274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约</a:t>
            </a:r>
            <a:r>
              <a:rPr kumimoji="1" lang="en-US" altLang="zh-CN" dirty="0"/>
              <a:t>60</a:t>
            </a:r>
            <a:r>
              <a:rPr kumimoji="1" lang="zh-CN" altLang="en-US" dirty="0"/>
              <a:t>度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556686" y="3143911"/>
            <a:ext cx="122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膝关节</a:t>
            </a:r>
            <a:r>
              <a:rPr kumimoji="1" lang="en-US" altLang="zh-CN" dirty="0"/>
              <a:t>~90-120°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822411" y="430069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双脚平衡轻踏于踏板</a:t>
            </a:r>
          </a:p>
        </p:txBody>
      </p:sp>
    </p:spTree>
    <p:extLst>
      <p:ext uri="{BB962C8B-B14F-4D97-AF65-F5344CB8AC3E}">
        <p14:creationId xmlns:p14="http://schemas.microsoft.com/office/powerpoint/2010/main" val="3001049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2791" y="333820"/>
            <a:ext cx="5727700" cy="3673475"/>
          </a:xfrm>
        </p:spPr>
        <p:txBody>
          <a:bodyPr/>
          <a:lstStyle/>
          <a:p>
            <a:r>
              <a:rPr kumimoji="1" lang="zh-CN" altLang="en-US" dirty="0"/>
              <a:t>肌肉越放松，动作越敏捷，越稳定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B24147-4609-F247-93AC-CDCD365EFFCE}"/>
              </a:ext>
            </a:extLst>
          </p:cNvPr>
          <p:cNvGrpSpPr/>
          <p:nvPr/>
        </p:nvGrpSpPr>
        <p:grpSpPr>
          <a:xfrm>
            <a:off x="149352" y="2029968"/>
            <a:ext cx="6027443" cy="3113532"/>
            <a:chOff x="1156964" y="1716466"/>
            <a:chExt cx="6887118" cy="3258938"/>
          </a:xfrm>
        </p:grpSpPr>
        <p:cxnSp>
          <p:nvCxnSpPr>
            <p:cNvPr id="5" name="直线箭头连接符 4"/>
            <p:cNvCxnSpPr/>
            <p:nvPr/>
          </p:nvCxnSpPr>
          <p:spPr>
            <a:xfrm>
              <a:off x="1557922" y="3876193"/>
              <a:ext cx="5950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/>
            <p:cNvCxnSpPr/>
            <p:nvPr/>
          </p:nvCxnSpPr>
          <p:spPr>
            <a:xfrm flipV="1">
              <a:off x="1793673" y="1725896"/>
              <a:ext cx="0" cy="26973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直角三角形 9"/>
            <p:cNvSpPr/>
            <p:nvPr/>
          </p:nvSpPr>
          <p:spPr>
            <a:xfrm>
              <a:off x="1793673" y="2301194"/>
              <a:ext cx="3911967" cy="1574999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rgbClr val="FF0000"/>
                </a:gs>
              </a:gsLst>
              <a:lin ang="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56964" y="1725895"/>
              <a:ext cx="791598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稳定性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064008" y="4047080"/>
              <a:ext cx="980074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肌肉力量</a:t>
              </a:r>
            </a:p>
          </p:txBody>
        </p:sp>
        <p:cxnSp>
          <p:nvCxnSpPr>
            <p:cNvPr id="16" name="直线连接符 15"/>
            <p:cNvCxnSpPr/>
            <p:nvPr/>
          </p:nvCxnSpPr>
          <p:spPr>
            <a:xfrm>
              <a:off x="222745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/>
            <p:nvPr/>
          </p:nvCxnSpPr>
          <p:spPr>
            <a:xfrm>
              <a:off x="2728387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3454501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421833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线形标注 2 19"/>
            <p:cNvSpPr/>
            <p:nvPr/>
          </p:nvSpPr>
          <p:spPr>
            <a:xfrm>
              <a:off x="2123723" y="4556900"/>
              <a:ext cx="1132740" cy="41850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43947"/>
                <a:gd name="adj6" fmla="val -17255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肢体到位</a:t>
              </a:r>
            </a:p>
          </p:txBody>
        </p:sp>
        <p:sp>
          <p:nvSpPr>
            <p:cNvPr id="21" name="线形标注 2 20"/>
            <p:cNvSpPr/>
            <p:nvPr/>
          </p:nvSpPr>
          <p:spPr>
            <a:xfrm>
              <a:off x="2663514" y="1716466"/>
              <a:ext cx="1086135" cy="66960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22425"/>
                <a:gd name="adj6" fmla="val -17256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完成目标所需最小力量</a:t>
              </a:r>
            </a:p>
          </p:txBody>
        </p:sp>
        <p:sp>
          <p:nvSpPr>
            <p:cNvPr id="22" name="线形标注 2 21"/>
            <p:cNvSpPr/>
            <p:nvPr/>
          </p:nvSpPr>
          <p:spPr>
            <a:xfrm>
              <a:off x="3256470" y="4235706"/>
              <a:ext cx="1382874" cy="489290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19976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貌似保险的</a:t>
              </a:r>
              <a:endParaRPr kumimoji="1" lang="en-US" altLang="zh-CN" sz="1200" dirty="0"/>
            </a:p>
            <a:p>
              <a:pPr algn="ctr"/>
              <a:r>
                <a:rPr kumimoji="1" lang="zh-CN" altLang="en-US" sz="1200" dirty="0"/>
                <a:t>额外用力</a:t>
              </a:r>
            </a:p>
          </p:txBody>
        </p:sp>
        <p:sp>
          <p:nvSpPr>
            <p:cNvPr id="23" name="线形标注 2 22"/>
            <p:cNvSpPr/>
            <p:nvPr/>
          </p:nvSpPr>
          <p:spPr>
            <a:xfrm>
              <a:off x="4330355" y="1725896"/>
              <a:ext cx="2391813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84557"/>
                <a:gd name="adj6" fmla="val -17266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动作错误，肢体需要付出额外力量以支撑身体其他部分</a:t>
              </a:r>
            </a:p>
          </p:txBody>
        </p:sp>
        <p:sp>
          <p:nvSpPr>
            <p:cNvPr id="24" name="线形标注 2 23"/>
            <p:cNvSpPr/>
            <p:nvPr/>
          </p:nvSpPr>
          <p:spPr>
            <a:xfrm>
              <a:off x="5031597" y="2612422"/>
              <a:ext cx="2032411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3129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动作错误，需要在异常扭曲的姿态下完成目标，肌肉间互相拮抗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8203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86DF77C-1273-B644-8C28-73B42C0998EE}"/>
              </a:ext>
            </a:extLst>
          </p:cNvPr>
          <p:cNvGrpSpPr/>
          <p:nvPr/>
        </p:nvGrpSpPr>
        <p:grpSpPr>
          <a:xfrm>
            <a:off x="195450" y="355905"/>
            <a:ext cx="5915948" cy="4431690"/>
            <a:chOff x="1219578" y="144434"/>
            <a:chExt cx="6284640" cy="4707880"/>
          </a:xfrm>
        </p:grpSpPr>
        <p:sp>
          <p:nvSpPr>
            <p:cNvPr id="19" name="矩形 18"/>
            <p:cNvSpPr/>
            <p:nvPr/>
          </p:nvSpPr>
          <p:spPr>
            <a:xfrm rot="394444">
              <a:off x="4701047" y="1002744"/>
              <a:ext cx="2800247" cy="2118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矩形 21"/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1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1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4485948" y="989139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" name="椭圆 3"/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2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20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5" name="矩形 4"/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3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3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" name="矩形 5"/>
            <p:cNvSpPr/>
            <p:nvPr/>
          </p:nvSpPr>
          <p:spPr>
            <a:xfrm>
              <a:off x="3656102" y="32867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7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7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7" name="矩形 6"/>
            <p:cNvSpPr/>
            <p:nvPr/>
          </p:nvSpPr>
          <p:spPr>
            <a:xfrm rot="20445892">
              <a:off x="4666875" y="3704012"/>
              <a:ext cx="254992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8" name="矩形 7"/>
            <p:cNvSpPr/>
            <p:nvPr/>
          </p:nvSpPr>
          <p:spPr>
            <a:xfrm>
              <a:off x="4396364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9" name="矩形 8"/>
            <p:cNvSpPr/>
            <p:nvPr/>
          </p:nvSpPr>
          <p:spPr>
            <a:xfrm>
              <a:off x="4108747" y="2820048"/>
              <a:ext cx="3260677" cy="315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0" name="矩形 9"/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6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6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8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3" name="矩形 12"/>
            <p:cNvSpPr/>
            <p:nvPr/>
          </p:nvSpPr>
          <p:spPr>
            <a:xfrm rot="1124219">
              <a:off x="4160611" y="1441834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349213" y="1488937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7" name="直线连接符 16"/>
            <p:cNvCxnSpPr>
              <a:cxnSpLocks/>
            </p:cNvCxnSpPr>
            <p:nvPr/>
          </p:nvCxnSpPr>
          <p:spPr>
            <a:xfrm>
              <a:off x="1454192" y="4842883"/>
              <a:ext cx="605002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4280844" y="847672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1" name="直线连接符 20"/>
            <p:cNvCxnSpPr>
              <a:stCxn id="62" idx="3"/>
              <a:endCxn id="61" idx="0"/>
            </p:cNvCxnSpPr>
            <p:nvPr/>
          </p:nvCxnSpPr>
          <p:spPr>
            <a:xfrm flipH="1">
              <a:off x="3574706" y="1525884"/>
              <a:ext cx="183932" cy="18133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5" name="直线连接符 24"/>
            <p:cNvCxnSpPr>
              <a:stCxn id="61" idx="2"/>
              <a:endCxn id="60" idx="0"/>
            </p:cNvCxnSpPr>
            <p:nvPr/>
          </p:nvCxnSpPr>
          <p:spPr>
            <a:xfrm>
              <a:off x="3409947" y="2262976"/>
              <a:ext cx="105806" cy="245159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>
              <a:stCxn id="22" idx="2"/>
              <a:endCxn id="23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弧 27"/>
            <p:cNvSpPr/>
            <p:nvPr/>
          </p:nvSpPr>
          <p:spPr>
            <a:xfrm>
              <a:off x="3712510" y="2263492"/>
              <a:ext cx="405493" cy="405493"/>
            </a:xfrm>
            <a:prstGeom prst="arc">
              <a:avLst>
                <a:gd name="adj1" fmla="val 16200000"/>
                <a:gd name="adj2" fmla="val 418910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1" name="弧 40"/>
            <p:cNvSpPr/>
            <p:nvPr/>
          </p:nvSpPr>
          <p:spPr>
            <a:xfrm>
              <a:off x="4292632" y="3628719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2" name="组 1"/>
            <p:cNvGrpSpPr/>
            <p:nvPr/>
          </p:nvGrpSpPr>
          <p:grpSpPr>
            <a:xfrm>
              <a:off x="2920565" y="3592298"/>
              <a:ext cx="787406" cy="1260016"/>
              <a:chOff x="2854160" y="4789730"/>
              <a:chExt cx="1049875" cy="1680021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2854160" y="4789730"/>
                <a:ext cx="1049875" cy="2405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193638" y="5030250"/>
                <a:ext cx="370913" cy="143950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0" name="矩形 39"/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4" name="矩形 43"/>
            <p:cNvSpPr/>
            <p:nvPr/>
          </p:nvSpPr>
          <p:spPr>
            <a:xfrm rot="1138013">
              <a:off x="3653548" y="34010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4108747" y="3047112"/>
              <a:ext cx="3333523" cy="26313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9" name="弦形 48"/>
            <p:cNvSpPr/>
            <p:nvPr/>
          </p:nvSpPr>
          <p:spPr>
            <a:xfrm>
              <a:off x="4278483" y="2720717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4158244" y="623020"/>
              <a:ext cx="3282097" cy="1103390"/>
              <a:chOff x="4175881" y="1282629"/>
              <a:chExt cx="4376130" cy="1471187"/>
            </a:xfrm>
          </p:grpSpPr>
          <p:sp>
            <p:nvSpPr>
              <p:cNvPr id="54" name="矩形 53"/>
              <p:cNvSpPr/>
              <p:nvPr/>
            </p:nvSpPr>
            <p:spPr>
              <a:xfrm rot="394444">
                <a:off x="4895135" y="1512507"/>
                <a:ext cx="3656876" cy="25491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609664" y="1471252"/>
                <a:ext cx="150881" cy="89281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4175881" y="2074844"/>
                <a:ext cx="433783" cy="18862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4427350" y="2137649"/>
                <a:ext cx="465215" cy="616167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336191" y="1282629"/>
                <a:ext cx="710397" cy="377245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60" name="矩形 59"/>
            <p:cNvSpPr/>
            <p:nvPr/>
          </p:nvSpPr>
          <p:spPr>
            <a:xfrm rot="19815666">
              <a:off x="3467501" y="2470871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1" name="矩形 60"/>
            <p:cNvSpPr/>
            <p:nvPr/>
          </p:nvSpPr>
          <p:spPr>
            <a:xfrm rot="990777">
              <a:off x="3321819" y="1695260"/>
              <a:ext cx="341015" cy="579670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2" name="椭圆 61"/>
            <p:cNvSpPr/>
            <p:nvPr/>
          </p:nvSpPr>
          <p:spPr>
            <a:xfrm>
              <a:off x="3692350" y="1139530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3" name="矩形 62"/>
            <p:cNvSpPr/>
            <p:nvPr/>
          </p:nvSpPr>
          <p:spPr>
            <a:xfrm rot="20356744">
              <a:off x="3722752" y="1864709"/>
              <a:ext cx="150114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4" name="矩形 63"/>
            <p:cNvSpPr/>
            <p:nvPr/>
          </p:nvSpPr>
          <p:spPr>
            <a:xfrm rot="1146282">
              <a:off x="3855120" y="2551574"/>
              <a:ext cx="671236" cy="14842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38" name="线形标注 3 (带强调线) 37"/>
            <p:cNvSpPr/>
            <p:nvPr/>
          </p:nvSpPr>
          <p:spPr>
            <a:xfrm>
              <a:off x="5659991" y="3873951"/>
              <a:ext cx="1782278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206594"/>
                <a:gd name="adj8" fmla="val -40211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脚需要分担身体重量，移动困难。于是减少调整动作。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看不清</a:t>
              </a:r>
              <a:r>
                <a:rPr kumimoji="1" lang="en-US" altLang="zh-CN" sz="1400" dirty="0">
                  <a:solidFill>
                    <a:srgbClr val="FF0000"/>
                  </a:solidFill>
                </a:rPr>
                <a:t>-&gt;</a:t>
              </a:r>
              <a:r>
                <a:rPr kumimoji="1" lang="zh-CN" altLang="en-US" sz="1400" dirty="0">
                  <a:solidFill>
                    <a:srgbClr val="FF0000"/>
                  </a:solidFill>
                </a:rPr>
                <a:t>动用调节</a:t>
              </a:r>
            </a:p>
          </p:txBody>
        </p:sp>
        <p:sp>
          <p:nvSpPr>
            <p:cNvPr id="65" name="线形标注 3 (带强调线) 64"/>
            <p:cNvSpPr/>
            <p:nvPr/>
          </p:nvSpPr>
          <p:spPr>
            <a:xfrm flipH="1">
              <a:off x="1229008" y="3732722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-45924"/>
                <a:gd name="adj8" fmla="val -10850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手术椅只坐一半，不稳定，紧张</a:t>
              </a:r>
            </a:p>
          </p:txBody>
        </p:sp>
        <p:sp>
          <p:nvSpPr>
            <p:cNvPr id="66" name="线形标注 3 (带强调线) 65"/>
            <p:cNvSpPr/>
            <p:nvPr/>
          </p:nvSpPr>
          <p:spPr>
            <a:xfrm flipH="1">
              <a:off x="1229008" y="259397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0768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腰椎压力大</a:t>
              </a:r>
            </a:p>
          </p:txBody>
        </p:sp>
        <p:sp>
          <p:nvSpPr>
            <p:cNvPr id="67" name="线形标注 3 (带强调线) 66"/>
            <p:cNvSpPr/>
            <p:nvPr/>
          </p:nvSpPr>
          <p:spPr>
            <a:xfrm flipH="1">
              <a:off x="1219578" y="146421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2008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颈椎压力大</a:t>
              </a:r>
            </a:p>
          </p:txBody>
        </p:sp>
        <p:sp>
          <p:nvSpPr>
            <p:cNvPr id="68" name="线形标注 3 (带强调线) 67"/>
            <p:cNvSpPr/>
            <p:nvPr/>
          </p:nvSpPr>
          <p:spPr>
            <a:xfrm>
              <a:off x="5853301" y="1784862"/>
              <a:ext cx="113632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269015"/>
                <a:gd name="adj8" fmla="val -11246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手腕要分担躯干重量。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肌张力升高，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200" b="1" dirty="0">
                  <a:solidFill>
                    <a:srgbClr val="FF0000"/>
                  </a:solidFill>
                  <a:latin typeface="Heiti SC Light"/>
                  <a:ea typeface="Heiti SC Light"/>
                  <a:cs typeface="Heiti SC Light"/>
                </a:rPr>
                <a:t>手抖</a:t>
              </a:r>
              <a:endParaRPr kumimoji="1" lang="zh-CN" altLang="en-US" sz="1400" b="1" dirty="0">
                <a:solidFill>
                  <a:srgbClr val="FF0000"/>
                </a:solidFill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18436" y="144434"/>
              <a:ext cx="2648357" cy="392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如何迅速毁掉一台手术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108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CCA41F6-AEF4-4845-9094-EB0C9EB5B204}"/>
              </a:ext>
            </a:extLst>
          </p:cNvPr>
          <p:cNvGrpSpPr/>
          <p:nvPr/>
        </p:nvGrpSpPr>
        <p:grpSpPr>
          <a:xfrm>
            <a:off x="311103" y="546084"/>
            <a:ext cx="5797090" cy="4359672"/>
            <a:chOff x="1152350" y="0"/>
            <a:chExt cx="6839353" cy="5143500"/>
          </a:xfrm>
        </p:grpSpPr>
        <p:cxnSp>
          <p:nvCxnSpPr>
            <p:cNvPr id="50" name="直线连接符 49"/>
            <p:cNvCxnSpPr/>
            <p:nvPr/>
          </p:nvCxnSpPr>
          <p:spPr>
            <a:xfrm flipH="1">
              <a:off x="3783413" y="3178290"/>
              <a:ext cx="3832821" cy="168817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图片 5" descr="WP_20150822_12_27_39_Pro.jpg"/>
            <p:cNvPicPr>
              <a:picLocks noChangeAspect="1"/>
            </p:cNvPicPr>
            <p:nvPr/>
          </p:nvPicPr>
          <p:blipFill>
            <a:blip r:embed="rId3">
              <a:alphaModFix amt="5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350" y="0"/>
              <a:ext cx="2889250" cy="5143500"/>
            </a:xfrm>
            <a:prstGeom prst="rect">
              <a:avLst/>
            </a:prstGeom>
          </p:spPr>
        </p:pic>
        <p:sp>
          <p:nvSpPr>
            <p:cNvPr id="29" name="椭圆 28"/>
            <p:cNvSpPr/>
            <p:nvPr/>
          </p:nvSpPr>
          <p:spPr>
            <a:xfrm>
              <a:off x="1723708" y="3880908"/>
              <a:ext cx="1018065" cy="63188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8000"/>
                  </a:schemeClr>
                </a:gs>
              </a:gsLst>
              <a:lin ang="16200000" scaled="0"/>
              <a:tileRect/>
            </a:gradFill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1784244" y="1339219"/>
              <a:ext cx="914714" cy="2763320"/>
              <a:chOff x="1559101" y="1785625"/>
              <a:chExt cx="1219619" cy="3684427"/>
            </a:xfrm>
          </p:grpSpPr>
          <p:sp>
            <p:nvSpPr>
              <p:cNvPr id="8" name="任意形状 7"/>
              <p:cNvSpPr/>
              <p:nvPr/>
            </p:nvSpPr>
            <p:spPr>
              <a:xfrm>
                <a:off x="1810461" y="1785625"/>
                <a:ext cx="553336" cy="3684427"/>
              </a:xfrm>
              <a:custGeom>
                <a:avLst/>
                <a:gdLst>
                  <a:gd name="connsiteX0" fmla="*/ 641748 w 641748"/>
                  <a:gd name="connsiteY0" fmla="*/ 0 h 3495804"/>
                  <a:gd name="connsiteX1" fmla="*/ 415427 w 641748"/>
                  <a:gd name="connsiteY1" fmla="*/ 666466 h 3495804"/>
                  <a:gd name="connsiteX2" fmla="*/ 151386 w 641748"/>
                  <a:gd name="connsiteY2" fmla="*/ 1232334 h 3495804"/>
                  <a:gd name="connsiteX3" fmla="*/ 88519 w 641748"/>
                  <a:gd name="connsiteY3" fmla="*/ 1408381 h 3495804"/>
                  <a:gd name="connsiteX4" fmla="*/ 38225 w 641748"/>
                  <a:gd name="connsiteY4" fmla="*/ 1546704 h 3495804"/>
                  <a:gd name="connsiteX5" fmla="*/ 38225 w 641748"/>
                  <a:gd name="connsiteY5" fmla="*/ 1710177 h 3495804"/>
                  <a:gd name="connsiteX6" fmla="*/ 25652 w 641748"/>
                  <a:gd name="connsiteY6" fmla="*/ 1898800 h 3495804"/>
                  <a:gd name="connsiteX7" fmla="*/ 505 w 641748"/>
                  <a:gd name="connsiteY7" fmla="*/ 2087422 h 3495804"/>
                  <a:gd name="connsiteX8" fmla="*/ 50799 w 641748"/>
                  <a:gd name="connsiteY8" fmla="*/ 2225745 h 3495804"/>
                  <a:gd name="connsiteX9" fmla="*/ 75945 w 641748"/>
                  <a:gd name="connsiteY9" fmla="*/ 2376644 h 3495804"/>
                  <a:gd name="connsiteX10" fmla="*/ 151386 w 641748"/>
                  <a:gd name="connsiteY10" fmla="*/ 2565266 h 3495804"/>
                  <a:gd name="connsiteX11" fmla="*/ 138812 w 641748"/>
                  <a:gd name="connsiteY11" fmla="*/ 2716164 h 3495804"/>
                  <a:gd name="connsiteX12" fmla="*/ 189106 w 641748"/>
                  <a:gd name="connsiteY12" fmla="*/ 2867062 h 3495804"/>
                  <a:gd name="connsiteX13" fmla="*/ 239399 w 641748"/>
                  <a:gd name="connsiteY13" fmla="*/ 3005385 h 3495804"/>
                  <a:gd name="connsiteX14" fmla="*/ 302266 w 641748"/>
                  <a:gd name="connsiteY14" fmla="*/ 3143708 h 3495804"/>
                  <a:gd name="connsiteX15" fmla="*/ 302266 w 641748"/>
                  <a:gd name="connsiteY15" fmla="*/ 3256882 h 3495804"/>
                  <a:gd name="connsiteX16" fmla="*/ 264546 w 641748"/>
                  <a:gd name="connsiteY16" fmla="*/ 3370055 h 3495804"/>
                  <a:gd name="connsiteX17" fmla="*/ 239399 w 641748"/>
                  <a:gd name="connsiteY17" fmla="*/ 3495804 h 3495804"/>
                  <a:gd name="connsiteX0" fmla="*/ 541161 w 541161"/>
                  <a:gd name="connsiteY0" fmla="*/ 0 h 3684427"/>
                  <a:gd name="connsiteX1" fmla="*/ 415427 w 541161"/>
                  <a:gd name="connsiteY1" fmla="*/ 855089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51634 w 551634"/>
                  <a:gd name="connsiteY0" fmla="*/ 0 h 3684427"/>
                  <a:gd name="connsiteX1" fmla="*/ 425900 w 551634"/>
                  <a:gd name="connsiteY1" fmla="*/ 591017 h 3684427"/>
                  <a:gd name="connsiteX2" fmla="*/ 149286 w 551634"/>
                  <a:gd name="connsiteY2" fmla="*/ 1207184 h 3684427"/>
                  <a:gd name="connsiteX3" fmla="*/ 48698 w 551634"/>
                  <a:gd name="connsiteY3" fmla="*/ 1559279 h 3684427"/>
                  <a:gd name="connsiteX4" fmla="*/ 10978 w 551634"/>
                  <a:gd name="connsiteY4" fmla="*/ 1735327 h 3684427"/>
                  <a:gd name="connsiteX5" fmla="*/ 48698 w 551634"/>
                  <a:gd name="connsiteY5" fmla="*/ 1898800 h 3684427"/>
                  <a:gd name="connsiteX6" fmla="*/ 36125 w 551634"/>
                  <a:gd name="connsiteY6" fmla="*/ 2087423 h 3684427"/>
                  <a:gd name="connsiteX7" fmla="*/ 10978 w 551634"/>
                  <a:gd name="connsiteY7" fmla="*/ 2276045 h 3684427"/>
                  <a:gd name="connsiteX8" fmla="*/ 61272 w 551634"/>
                  <a:gd name="connsiteY8" fmla="*/ 2414368 h 3684427"/>
                  <a:gd name="connsiteX9" fmla="*/ 86418 w 551634"/>
                  <a:gd name="connsiteY9" fmla="*/ 2565267 h 3684427"/>
                  <a:gd name="connsiteX10" fmla="*/ 161859 w 551634"/>
                  <a:gd name="connsiteY10" fmla="*/ 2753889 h 3684427"/>
                  <a:gd name="connsiteX11" fmla="*/ 149285 w 551634"/>
                  <a:gd name="connsiteY11" fmla="*/ 2904787 h 3684427"/>
                  <a:gd name="connsiteX12" fmla="*/ 199579 w 551634"/>
                  <a:gd name="connsiteY12" fmla="*/ 3055685 h 3684427"/>
                  <a:gd name="connsiteX13" fmla="*/ 249872 w 551634"/>
                  <a:gd name="connsiteY13" fmla="*/ 3194008 h 3684427"/>
                  <a:gd name="connsiteX14" fmla="*/ 312739 w 551634"/>
                  <a:gd name="connsiteY14" fmla="*/ 3332331 h 3684427"/>
                  <a:gd name="connsiteX15" fmla="*/ 312739 w 551634"/>
                  <a:gd name="connsiteY15" fmla="*/ 3445505 h 3684427"/>
                  <a:gd name="connsiteX16" fmla="*/ 275019 w 551634"/>
                  <a:gd name="connsiteY16" fmla="*/ 3558678 h 3684427"/>
                  <a:gd name="connsiteX17" fmla="*/ 249872 w 551634"/>
                  <a:gd name="connsiteY17" fmla="*/ 3684427 h 3684427"/>
                  <a:gd name="connsiteX0" fmla="*/ 541162 w 541162"/>
                  <a:gd name="connsiteY0" fmla="*/ 0 h 3684427"/>
                  <a:gd name="connsiteX1" fmla="*/ 415428 w 541162"/>
                  <a:gd name="connsiteY1" fmla="*/ 591017 h 3684427"/>
                  <a:gd name="connsiteX2" fmla="*/ 138814 w 541162"/>
                  <a:gd name="connsiteY2" fmla="*/ 1207184 h 3684427"/>
                  <a:gd name="connsiteX3" fmla="*/ 38226 w 541162"/>
                  <a:gd name="connsiteY3" fmla="*/ 1559279 h 3684427"/>
                  <a:gd name="connsiteX4" fmla="*/ 38226 w 541162"/>
                  <a:gd name="connsiteY4" fmla="*/ 1898800 h 3684427"/>
                  <a:gd name="connsiteX5" fmla="*/ 25653 w 541162"/>
                  <a:gd name="connsiteY5" fmla="*/ 2087423 h 3684427"/>
                  <a:gd name="connsiteX6" fmla="*/ 506 w 541162"/>
                  <a:gd name="connsiteY6" fmla="*/ 2276045 h 3684427"/>
                  <a:gd name="connsiteX7" fmla="*/ 50800 w 541162"/>
                  <a:gd name="connsiteY7" fmla="*/ 2414368 h 3684427"/>
                  <a:gd name="connsiteX8" fmla="*/ 75946 w 541162"/>
                  <a:gd name="connsiteY8" fmla="*/ 2565267 h 3684427"/>
                  <a:gd name="connsiteX9" fmla="*/ 151387 w 541162"/>
                  <a:gd name="connsiteY9" fmla="*/ 2753889 h 3684427"/>
                  <a:gd name="connsiteX10" fmla="*/ 138813 w 541162"/>
                  <a:gd name="connsiteY10" fmla="*/ 2904787 h 3684427"/>
                  <a:gd name="connsiteX11" fmla="*/ 189107 w 541162"/>
                  <a:gd name="connsiteY11" fmla="*/ 3055685 h 3684427"/>
                  <a:gd name="connsiteX12" fmla="*/ 239400 w 541162"/>
                  <a:gd name="connsiteY12" fmla="*/ 3194008 h 3684427"/>
                  <a:gd name="connsiteX13" fmla="*/ 302267 w 541162"/>
                  <a:gd name="connsiteY13" fmla="*/ 3332331 h 3684427"/>
                  <a:gd name="connsiteX14" fmla="*/ 302267 w 541162"/>
                  <a:gd name="connsiteY14" fmla="*/ 3445505 h 3684427"/>
                  <a:gd name="connsiteX15" fmla="*/ 264547 w 541162"/>
                  <a:gd name="connsiteY15" fmla="*/ 3558678 h 3684427"/>
                  <a:gd name="connsiteX16" fmla="*/ 239400 w 541162"/>
                  <a:gd name="connsiteY16" fmla="*/ 3684427 h 3684427"/>
                  <a:gd name="connsiteX0" fmla="*/ 553314 w 553314"/>
                  <a:gd name="connsiteY0" fmla="*/ 0 h 3684427"/>
                  <a:gd name="connsiteX1" fmla="*/ 427580 w 553314"/>
                  <a:gd name="connsiteY1" fmla="*/ 591017 h 3684427"/>
                  <a:gd name="connsiteX2" fmla="*/ 150966 w 553314"/>
                  <a:gd name="connsiteY2" fmla="*/ 1207184 h 3684427"/>
                  <a:gd name="connsiteX3" fmla="*/ 50378 w 553314"/>
                  <a:gd name="connsiteY3" fmla="*/ 1559279 h 3684427"/>
                  <a:gd name="connsiteX4" fmla="*/ 84 w 553314"/>
                  <a:gd name="connsiteY4" fmla="*/ 1886226 h 3684427"/>
                  <a:gd name="connsiteX5" fmla="*/ 37805 w 553314"/>
                  <a:gd name="connsiteY5" fmla="*/ 2087423 h 3684427"/>
                  <a:gd name="connsiteX6" fmla="*/ 12658 w 553314"/>
                  <a:gd name="connsiteY6" fmla="*/ 2276045 h 3684427"/>
                  <a:gd name="connsiteX7" fmla="*/ 62952 w 553314"/>
                  <a:gd name="connsiteY7" fmla="*/ 2414368 h 3684427"/>
                  <a:gd name="connsiteX8" fmla="*/ 88098 w 553314"/>
                  <a:gd name="connsiteY8" fmla="*/ 2565267 h 3684427"/>
                  <a:gd name="connsiteX9" fmla="*/ 163539 w 553314"/>
                  <a:gd name="connsiteY9" fmla="*/ 2753889 h 3684427"/>
                  <a:gd name="connsiteX10" fmla="*/ 150965 w 553314"/>
                  <a:gd name="connsiteY10" fmla="*/ 2904787 h 3684427"/>
                  <a:gd name="connsiteX11" fmla="*/ 201259 w 553314"/>
                  <a:gd name="connsiteY11" fmla="*/ 3055685 h 3684427"/>
                  <a:gd name="connsiteX12" fmla="*/ 251552 w 553314"/>
                  <a:gd name="connsiteY12" fmla="*/ 3194008 h 3684427"/>
                  <a:gd name="connsiteX13" fmla="*/ 314419 w 553314"/>
                  <a:gd name="connsiteY13" fmla="*/ 3332331 h 3684427"/>
                  <a:gd name="connsiteX14" fmla="*/ 314419 w 553314"/>
                  <a:gd name="connsiteY14" fmla="*/ 3445505 h 3684427"/>
                  <a:gd name="connsiteX15" fmla="*/ 276699 w 553314"/>
                  <a:gd name="connsiteY15" fmla="*/ 3558678 h 3684427"/>
                  <a:gd name="connsiteX16" fmla="*/ 251552 w 553314"/>
                  <a:gd name="connsiteY16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88120 w 553336"/>
                  <a:gd name="connsiteY7" fmla="*/ 2565267 h 3684427"/>
                  <a:gd name="connsiteX8" fmla="*/ 163561 w 553336"/>
                  <a:gd name="connsiteY8" fmla="*/ 2753889 h 3684427"/>
                  <a:gd name="connsiteX9" fmla="*/ 150987 w 553336"/>
                  <a:gd name="connsiteY9" fmla="*/ 2904787 h 3684427"/>
                  <a:gd name="connsiteX10" fmla="*/ 201281 w 553336"/>
                  <a:gd name="connsiteY10" fmla="*/ 3055685 h 3684427"/>
                  <a:gd name="connsiteX11" fmla="*/ 251574 w 553336"/>
                  <a:gd name="connsiteY11" fmla="*/ 3194008 h 3684427"/>
                  <a:gd name="connsiteX12" fmla="*/ 314441 w 553336"/>
                  <a:gd name="connsiteY12" fmla="*/ 3332331 h 3684427"/>
                  <a:gd name="connsiteX13" fmla="*/ 314441 w 553336"/>
                  <a:gd name="connsiteY13" fmla="*/ 3445505 h 3684427"/>
                  <a:gd name="connsiteX14" fmla="*/ 276721 w 553336"/>
                  <a:gd name="connsiteY14" fmla="*/ 3558678 h 3684427"/>
                  <a:gd name="connsiteX15" fmla="*/ 251574 w 553336"/>
                  <a:gd name="connsiteY15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01281 w 553336"/>
                  <a:gd name="connsiteY9" fmla="*/ 3055685 h 3684427"/>
                  <a:gd name="connsiteX10" fmla="*/ 251574 w 553336"/>
                  <a:gd name="connsiteY10" fmla="*/ 3194008 h 3684427"/>
                  <a:gd name="connsiteX11" fmla="*/ 314441 w 553336"/>
                  <a:gd name="connsiteY11" fmla="*/ 3332331 h 3684427"/>
                  <a:gd name="connsiteX12" fmla="*/ 314441 w 553336"/>
                  <a:gd name="connsiteY12" fmla="*/ 3445505 h 3684427"/>
                  <a:gd name="connsiteX13" fmla="*/ 276721 w 553336"/>
                  <a:gd name="connsiteY13" fmla="*/ 3558678 h 3684427"/>
                  <a:gd name="connsiteX14" fmla="*/ 251574 w 553336"/>
                  <a:gd name="connsiteY14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314441 w 553336"/>
                  <a:gd name="connsiteY11" fmla="*/ 3445505 h 3684427"/>
                  <a:gd name="connsiteX12" fmla="*/ 276721 w 553336"/>
                  <a:gd name="connsiteY12" fmla="*/ 3558678 h 3684427"/>
                  <a:gd name="connsiteX13" fmla="*/ 251574 w 553336"/>
                  <a:gd name="connsiteY13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276721 w 553336"/>
                  <a:gd name="connsiteY11" fmla="*/ 3558678 h 3684427"/>
                  <a:gd name="connsiteX12" fmla="*/ 251574 w 553336"/>
                  <a:gd name="connsiteY12" fmla="*/ 3684427 h 3684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53336" h="3684427">
                    <a:moveTo>
                      <a:pt x="553336" y="0"/>
                    </a:moveTo>
                    <a:cubicBezTo>
                      <a:pt x="481039" y="230538"/>
                      <a:pt x="494660" y="389820"/>
                      <a:pt x="427602" y="591017"/>
                    </a:cubicBezTo>
                    <a:cubicBezTo>
                      <a:pt x="360544" y="792214"/>
                      <a:pt x="213855" y="1045807"/>
                      <a:pt x="150988" y="1207184"/>
                    </a:cubicBezTo>
                    <a:cubicBezTo>
                      <a:pt x="88121" y="1368561"/>
                      <a:pt x="75547" y="1446105"/>
                      <a:pt x="50400" y="1559279"/>
                    </a:cubicBezTo>
                    <a:cubicBezTo>
                      <a:pt x="25253" y="1672453"/>
                      <a:pt x="2201" y="1798202"/>
                      <a:pt x="106" y="1886226"/>
                    </a:cubicBezTo>
                    <a:cubicBezTo>
                      <a:pt x="-1989" y="1974250"/>
                      <a:pt x="27349" y="1999399"/>
                      <a:pt x="37827" y="2087423"/>
                    </a:cubicBezTo>
                    <a:cubicBezTo>
                      <a:pt x="48305" y="2175447"/>
                      <a:pt x="42018" y="2303290"/>
                      <a:pt x="62974" y="2414368"/>
                    </a:cubicBezTo>
                    <a:cubicBezTo>
                      <a:pt x="83930" y="2525446"/>
                      <a:pt x="148892" y="2672153"/>
                      <a:pt x="163561" y="2753889"/>
                    </a:cubicBezTo>
                    <a:cubicBezTo>
                      <a:pt x="178230" y="2835625"/>
                      <a:pt x="136318" y="2831434"/>
                      <a:pt x="150987" y="2904787"/>
                    </a:cubicBezTo>
                    <a:cubicBezTo>
                      <a:pt x="165656" y="2978140"/>
                      <a:pt x="224332" y="3122751"/>
                      <a:pt x="251574" y="3194008"/>
                    </a:cubicBezTo>
                    <a:cubicBezTo>
                      <a:pt x="278816" y="3265265"/>
                      <a:pt x="310250" y="3271553"/>
                      <a:pt x="314441" y="3332331"/>
                    </a:cubicBezTo>
                    <a:cubicBezTo>
                      <a:pt x="318632" y="3393109"/>
                      <a:pt x="287199" y="3499995"/>
                      <a:pt x="276721" y="3558678"/>
                    </a:cubicBezTo>
                    <a:cubicBezTo>
                      <a:pt x="266243" y="3598498"/>
                      <a:pt x="251574" y="3684427"/>
                      <a:pt x="251574" y="3684427"/>
                    </a:cubicBezTo>
                  </a:path>
                </a:pathLst>
              </a:cu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cxnSp>
            <p:nvCxnSpPr>
              <p:cNvPr id="10" name="直线连接符 9"/>
              <p:cNvCxnSpPr/>
              <p:nvPr/>
            </p:nvCxnSpPr>
            <p:spPr>
              <a:xfrm>
                <a:off x="1559101" y="2741314"/>
                <a:ext cx="1219619" cy="515568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直线连接符 11"/>
              <p:cNvCxnSpPr/>
              <p:nvPr/>
            </p:nvCxnSpPr>
            <p:spPr>
              <a:xfrm>
                <a:off x="1559101" y="3734726"/>
                <a:ext cx="666390" cy="188622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直线连接符 13"/>
              <p:cNvCxnSpPr/>
              <p:nvPr/>
            </p:nvCxnSpPr>
            <p:spPr>
              <a:xfrm>
                <a:off x="1709981" y="4602389"/>
                <a:ext cx="515510" cy="25150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/>
              <p:cNvCxnSpPr/>
              <p:nvPr/>
            </p:nvCxnSpPr>
            <p:spPr>
              <a:xfrm>
                <a:off x="1822636" y="5055083"/>
                <a:ext cx="541161" cy="100599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椭圆 29"/>
            <p:cNvSpPr/>
            <p:nvPr/>
          </p:nvSpPr>
          <p:spPr>
            <a:xfrm>
              <a:off x="2232740" y="3905049"/>
              <a:ext cx="800414" cy="394981"/>
            </a:xfrm>
            <a:prstGeom prst="ellipse">
              <a:avLst/>
            </a:prstGeom>
            <a:solidFill>
              <a:schemeClr val="accent2">
                <a:alpha val="36000"/>
              </a:schemeClr>
            </a:solidFill>
            <a:ln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cxnSp>
          <p:nvCxnSpPr>
            <p:cNvPr id="26" name="直线连接符 25"/>
            <p:cNvCxnSpPr/>
            <p:nvPr/>
          </p:nvCxnSpPr>
          <p:spPr>
            <a:xfrm>
              <a:off x="2632948" y="4102539"/>
              <a:ext cx="641243" cy="94312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>
              <a:off x="3274190" y="4196851"/>
              <a:ext cx="150881" cy="877095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40" name="组 39"/>
            <p:cNvGrpSpPr/>
            <p:nvPr/>
          </p:nvGrpSpPr>
          <p:grpSpPr>
            <a:xfrm>
              <a:off x="4434086" y="1235478"/>
              <a:ext cx="3343680" cy="2414368"/>
              <a:chOff x="4388114" y="855089"/>
              <a:chExt cx="4458240" cy="3219157"/>
            </a:xfrm>
          </p:grpSpPr>
          <p:pic>
            <p:nvPicPr>
              <p:cNvPr id="33" name="图片 32" descr="WP_20150822_12_27_39_Pro.jpg"/>
              <p:cNvPicPr>
                <a:picLocks noChangeAspect="1"/>
              </p:cNvPicPr>
              <p:nvPr/>
            </p:nvPicPr>
            <p:blipFill rotWithShape="1">
              <a:blip r:embed="rId3">
                <a:alphaModFix amt="78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16" t="74754" b="-1158"/>
              <a:stretch/>
            </p:blipFill>
            <p:spPr>
              <a:xfrm>
                <a:off x="4388114" y="930538"/>
                <a:ext cx="4242864" cy="2628140"/>
              </a:xfrm>
              <a:prstGeom prst="rect">
                <a:avLst/>
              </a:prstGeom>
            </p:spPr>
          </p:pic>
          <p:sp>
            <p:nvSpPr>
              <p:cNvPr id="34" name="任意形状 33"/>
              <p:cNvSpPr/>
              <p:nvPr/>
            </p:nvSpPr>
            <p:spPr>
              <a:xfrm>
                <a:off x="5658906" y="855919"/>
                <a:ext cx="1090068" cy="1407551"/>
              </a:xfrm>
              <a:custGeom>
                <a:avLst/>
                <a:gdLst>
                  <a:gd name="connsiteX0" fmla="*/ 690657 w 1090068"/>
                  <a:gd name="connsiteY0" fmla="*/ 1357252 h 1407551"/>
                  <a:gd name="connsiteX1" fmla="*/ 866685 w 1090068"/>
                  <a:gd name="connsiteY1" fmla="*/ 929707 h 1407551"/>
                  <a:gd name="connsiteX2" fmla="*/ 1067859 w 1090068"/>
                  <a:gd name="connsiteY2" fmla="*/ 150068 h 1407551"/>
                  <a:gd name="connsiteX3" fmla="*/ 300882 w 1090068"/>
                  <a:gd name="connsiteY3" fmla="*/ 49469 h 1407551"/>
                  <a:gd name="connsiteX4" fmla="*/ 74561 w 1090068"/>
                  <a:gd name="connsiteY4" fmla="*/ 728510 h 1407551"/>
                  <a:gd name="connsiteX5" fmla="*/ 49414 w 1090068"/>
                  <a:gd name="connsiteY5" fmla="*/ 1244078 h 1407551"/>
                  <a:gd name="connsiteX6" fmla="*/ 703231 w 1090068"/>
                  <a:gd name="connsiteY6" fmla="*/ 1407551 h 140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068" h="1407551">
                    <a:moveTo>
                      <a:pt x="690657" y="1357252"/>
                    </a:moveTo>
                    <a:cubicBezTo>
                      <a:pt x="747237" y="1244078"/>
                      <a:pt x="803818" y="1130904"/>
                      <a:pt x="866685" y="929707"/>
                    </a:cubicBezTo>
                    <a:cubicBezTo>
                      <a:pt x="929552" y="728510"/>
                      <a:pt x="1162160" y="296774"/>
                      <a:pt x="1067859" y="150068"/>
                    </a:cubicBezTo>
                    <a:cubicBezTo>
                      <a:pt x="973559" y="3362"/>
                      <a:pt x="466432" y="-46938"/>
                      <a:pt x="300882" y="49469"/>
                    </a:cubicBezTo>
                    <a:cubicBezTo>
                      <a:pt x="135332" y="145876"/>
                      <a:pt x="116472" y="529409"/>
                      <a:pt x="74561" y="728510"/>
                    </a:cubicBezTo>
                    <a:cubicBezTo>
                      <a:pt x="32650" y="927611"/>
                      <a:pt x="-55364" y="1130905"/>
                      <a:pt x="49414" y="1244078"/>
                    </a:cubicBezTo>
                    <a:cubicBezTo>
                      <a:pt x="154192" y="1357251"/>
                      <a:pt x="703231" y="1407551"/>
                      <a:pt x="703231" y="1407551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36" name="任意形状 35"/>
              <p:cNvSpPr/>
              <p:nvPr/>
            </p:nvSpPr>
            <p:spPr>
              <a:xfrm>
                <a:off x="7468582" y="855089"/>
                <a:ext cx="1377772" cy="1535991"/>
              </a:xfrm>
              <a:custGeom>
                <a:avLst/>
                <a:gdLst>
                  <a:gd name="connsiteX0" fmla="*/ 678977 w 1377772"/>
                  <a:gd name="connsiteY0" fmla="*/ 100598 h 1535991"/>
                  <a:gd name="connsiteX1" fmla="*/ 502949 w 1377772"/>
                  <a:gd name="connsiteY1" fmla="*/ 402394 h 1535991"/>
                  <a:gd name="connsiteX2" fmla="*/ 264055 w 1377772"/>
                  <a:gd name="connsiteY2" fmla="*/ 326945 h 1535991"/>
                  <a:gd name="connsiteX3" fmla="*/ 138321 w 1377772"/>
                  <a:gd name="connsiteY3" fmla="*/ 603592 h 1535991"/>
                  <a:gd name="connsiteX4" fmla="*/ 264055 w 1377772"/>
                  <a:gd name="connsiteY4" fmla="*/ 829939 h 1535991"/>
                  <a:gd name="connsiteX5" fmla="*/ 13 w 1377772"/>
                  <a:gd name="connsiteY5" fmla="*/ 1307782 h 1535991"/>
                  <a:gd name="connsiteX6" fmla="*/ 276628 w 1377772"/>
                  <a:gd name="connsiteY6" fmla="*/ 1534129 h 1535991"/>
                  <a:gd name="connsiteX7" fmla="*/ 779564 w 1377772"/>
                  <a:gd name="connsiteY7" fmla="*/ 1194609 h 1535991"/>
                  <a:gd name="connsiteX8" fmla="*/ 993311 w 1377772"/>
                  <a:gd name="connsiteY8" fmla="*/ 1320357 h 1535991"/>
                  <a:gd name="connsiteX9" fmla="*/ 1257353 w 1377772"/>
                  <a:gd name="connsiteY9" fmla="*/ 955687 h 1535991"/>
                  <a:gd name="connsiteX10" fmla="*/ 1207059 w 1377772"/>
                  <a:gd name="connsiteY10" fmla="*/ 628741 h 1535991"/>
                  <a:gd name="connsiteX11" fmla="*/ 1357940 w 1377772"/>
                  <a:gd name="connsiteY11" fmla="*/ 163473 h 1535991"/>
                  <a:gd name="connsiteX12" fmla="*/ 691550 w 1377772"/>
                  <a:gd name="connsiteY12" fmla="*/ 0 h 1535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77772" h="1535991">
                    <a:moveTo>
                      <a:pt x="678977" y="100598"/>
                    </a:moveTo>
                    <a:cubicBezTo>
                      <a:pt x="625540" y="232634"/>
                      <a:pt x="572103" y="364670"/>
                      <a:pt x="502949" y="402394"/>
                    </a:cubicBezTo>
                    <a:cubicBezTo>
                      <a:pt x="433795" y="440118"/>
                      <a:pt x="324826" y="293412"/>
                      <a:pt x="264055" y="326945"/>
                    </a:cubicBezTo>
                    <a:cubicBezTo>
                      <a:pt x="203284" y="360478"/>
                      <a:pt x="138321" y="519760"/>
                      <a:pt x="138321" y="603592"/>
                    </a:cubicBezTo>
                    <a:cubicBezTo>
                      <a:pt x="138321" y="687424"/>
                      <a:pt x="287106" y="712574"/>
                      <a:pt x="264055" y="829939"/>
                    </a:cubicBezTo>
                    <a:cubicBezTo>
                      <a:pt x="241004" y="947304"/>
                      <a:pt x="-2083" y="1190417"/>
                      <a:pt x="13" y="1307782"/>
                    </a:cubicBezTo>
                    <a:cubicBezTo>
                      <a:pt x="2108" y="1425147"/>
                      <a:pt x="146703" y="1552991"/>
                      <a:pt x="276628" y="1534129"/>
                    </a:cubicBezTo>
                    <a:cubicBezTo>
                      <a:pt x="406553" y="1515267"/>
                      <a:pt x="660117" y="1230238"/>
                      <a:pt x="779564" y="1194609"/>
                    </a:cubicBezTo>
                    <a:cubicBezTo>
                      <a:pt x="899011" y="1158980"/>
                      <a:pt x="913680" y="1360177"/>
                      <a:pt x="993311" y="1320357"/>
                    </a:cubicBezTo>
                    <a:cubicBezTo>
                      <a:pt x="1072942" y="1280537"/>
                      <a:pt x="1221728" y="1070956"/>
                      <a:pt x="1257353" y="955687"/>
                    </a:cubicBezTo>
                    <a:cubicBezTo>
                      <a:pt x="1292978" y="840418"/>
                      <a:pt x="1190295" y="760777"/>
                      <a:pt x="1207059" y="628741"/>
                    </a:cubicBezTo>
                    <a:cubicBezTo>
                      <a:pt x="1223823" y="496705"/>
                      <a:pt x="1443858" y="268263"/>
                      <a:pt x="1357940" y="163473"/>
                    </a:cubicBezTo>
                    <a:cubicBezTo>
                      <a:pt x="1272022" y="58683"/>
                      <a:pt x="691550" y="0"/>
                      <a:pt x="691550" y="0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8" name="任意形状 37"/>
              <p:cNvSpPr/>
              <p:nvPr/>
            </p:nvSpPr>
            <p:spPr>
              <a:xfrm>
                <a:off x="5253087" y="2151848"/>
                <a:ext cx="711734" cy="866112"/>
              </a:xfrm>
              <a:custGeom>
                <a:avLst/>
                <a:gdLst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8" fmla="*/ 166045 w 711734"/>
                  <a:gd name="connsiteY8" fmla="*/ 866112 h 866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1734" h="866112">
                    <a:moveTo>
                      <a:pt x="166045" y="866112"/>
                    </a:moveTo>
                    <a:cubicBezTo>
                      <a:pt x="278158" y="757130"/>
                      <a:pt x="390271" y="648148"/>
                      <a:pt x="480380" y="539166"/>
                    </a:cubicBezTo>
                    <a:cubicBezTo>
                      <a:pt x="570489" y="430184"/>
                      <a:pt x="683650" y="298149"/>
                      <a:pt x="706701" y="212221"/>
                    </a:cubicBezTo>
                    <a:cubicBezTo>
                      <a:pt x="729752" y="126293"/>
                      <a:pt x="668980" y="52939"/>
                      <a:pt x="618687" y="23598"/>
                    </a:cubicBezTo>
                    <a:cubicBezTo>
                      <a:pt x="568394" y="-5743"/>
                      <a:pt x="486667" y="-14126"/>
                      <a:pt x="404940" y="36173"/>
                    </a:cubicBezTo>
                    <a:cubicBezTo>
                      <a:pt x="323213" y="86472"/>
                      <a:pt x="195383" y="220604"/>
                      <a:pt x="128325" y="325394"/>
                    </a:cubicBezTo>
                    <a:cubicBezTo>
                      <a:pt x="61267" y="430184"/>
                      <a:pt x="17260" y="585274"/>
                      <a:pt x="2591" y="664915"/>
                    </a:cubicBezTo>
                    <a:cubicBezTo>
                      <a:pt x="-12078" y="744556"/>
                      <a:pt x="40311" y="803238"/>
                      <a:pt x="40311" y="803238"/>
                    </a:cubicBezTo>
                    <a:lnTo>
                      <a:pt x="166045" y="866112"/>
                    </a:lnTo>
                    <a:close/>
                  </a:path>
                </a:pathLst>
              </a:custGeom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9" name="任意形状 38"/>
              <p:cNvSpPr/>
              <p:nvPr/>
            </p:nvSpPr>
            <p:spPr>
              <a:xfrm>
                <a:off x="7259467" y="3345679"/>
                <a:ext cx="819731" cy="728567"/>
              </a:xfrm>
              <a:custGeom>
                <a:avLst/>
                <a:gdLst>
                  <a:gd name="connsiteX0" fmla="*/ 510890 w 819731"/>
                  <a:gd name="connsiteY0" fmla="*/ 11802 h 728567"/>
                  <a:gd name="connsiteX1" fmla="*/ 259422 w 819731"/>
                  <a:gd name="connsiteY1" fmla="*/ 288448 h 728567"/>
                  <a:gd name="connsiteX2" fmla="*/ 58248 w 819731"/>
                  <a:gd name="connsiteY2" fmla="*/ 502220 h 728567"/>
                  <a:gd name="connsiteX3" fmla="*/ 7954 w 819731"/>
                  <a:gd name="connsiteY3" fmla="*/ 627968 h 728567"/>
                  <a:gd name="connsiteX4" fmla="*/ 45674 w 819731"/>
                  <a:gd name="connsiteY4" fmla="*/ 728567 h 728567"/>
                  <a:gd name="connsiteX5" fmla="*/ 422876 w 819731"/>
                  <a:gd name="connsiteY5" fmla="*/ 627968 h 728567"/>
                  <a:gd name="connsiteX6" fmla="*/ 699491 w 819731"/>
                  <a:gd name="connsiteY6" fmla="*/ 376472 h 728567"/>
                  <a:gd name="connsiteX7" fmla="*/ 812651 w 819731"/>
                  <a:gd name="connsiteY7" fmla="*/ 87251 h 728567"/>
                  <a:gd name="connsiteX8" fmla="*/ 510890 w 819731"/>
                  <a:gd name="connsiteY8" fmla="*/ 11802 h 72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731" h="728567">
                    <a:moveTo>
                      <a:pt x="510890" y="11802"/>
                    </a:moveTo>
                    <a:cubicBezTo>
                      <a:pt x="418685" y="45335"/>
                      <a:pt x="334862" y="206712"/>
                      <a:pt x="259422" y="288448"/>
                    </a:cubicBezTo>
                    <a:cubicBezTo>
                      <a:pt x="183982" y="370184"/>
                      <a:pt x="100159" y="445633"/>
                      <a:pt x="58248" y="502220"/>
                    </a:cubicBezTo>
                    <a:cubicBezTo>
                      <a:pt x="16337" y="558807"/>
                      <a:pt x="10050" y="590244"/>
                      <a:pt x="7954" y="627968"/>
                    </a:cubicBezTo>
                    <a:cubicBezTo>
                      <a:pt x="5858" y="665692"/>
                      <a:pt x="-23480" y="728567"/>
                      <a:pt x="45674" y="728567"/>
                    </a:cubicBezTo>
                    <a:cubicBezTo>
                      <a:pt x="114828" y="728567"/>
                      <a:pt x="313907" y="686650"/>
                      <a:pt x="422876" y="627968"/>
                    </a:cubicBezTo>
                    <a:cubicBezTo>
                      <a:pt x="531845" y="569286"/>
                      <a:pt x="634529" y="466592"/>
                      <a:pt x="699491" y="376472"/>
                    </a:cubicBezTo>
                    <a:cubicBezTo>
                      <a:pt x="764454" y="286353"/>
                      <a:pt x="844085" y="154317"/>
                      <a:pt x="812651" y="87251"/>
                    </a:cubicBezTo>
                    <a:cubicBezTo>
                      <a:pt x="781218" y="20185"/>
                      <a:pt x="603095" y="-21731"/>
                      <a:pt x="510890" y="11802"/>
                    </a:cubicBez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</p:grpSp>
        <p:sp>
          <p:nvSpPr>
            <p:cNvPr id="41" name="线形标注 2 40"/>
            <p:cNvSpPr/>
            <p:nvPr/>
          </p:nvSpPr>
          <p:spPr>
            <a:xfrm>
              <a:off x="6587600" y="216916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56090"/>
                <a:gd name="adj6" fmla="val -8559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显微镜脚踏</a:t>
              </a:r>
            </a:p>
          </p:txBody>
        </p:sp>
        <p:sp>
          <p:nvSpPr>
            <p:cNvPr id="42" name="线形标注 2 41"/>
            <p:cNvSpPr/>
            <p:nvPr/>
          </p:nvSpPr>
          <p:spPr>
            <a:xfrm>
              <a:off x="7240764" y="77447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9936"/>
                <a:gd name="adj6" fmla="val -15273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/>
                <a:t>Phaco</a:t>
              </a:r>
              <a:endParaRPr kumimoji="1" lang="en-US" altLang="zh-CN" sz="1100" dirty="0"/>
            </a:p>
            <a:p>
              <a:pPr algn="ctr"/>
              <a:r>
                <a:rPr kumimoji="1" lang="zh-CN" altLang="en-US" sz="1100" dirty="0"/>
                <a:t>脚踏</a:t>
              </a:r>
            </a:p>
          </p:txBody>
        </p:sp>
        <p:sp>
          <p:nvSpPr>
            <p:cNvPr id="43" name="线形标注 2 42"/>
            <p:cNvSpPr/>
            <p:nvPr/>
          </p:nvSpPr>
          <p:spPr>
            <a:xfrm>
              <a:off x="7141832" y="390504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69551"/>
                <a:gd name="adj6" fmla="val -5294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右脚</a:t>
              </a:r>
            </a:p>
          </p:txBody>
        </p:sp>
        <p:sp>
          <p:nvSpPr>
            <p:cNvPr id="44" name="线形标注 2 43"/>
            <p:cNvSpPr/>
            <p:nvPr/>
          </p:nvSpPr>
          <p:spPr>
            <a:xfrm>
              <a:off x="5622060" y="3178290"/>
              <a:ext cx="750939" cy="35451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027"/>
                <a:gd name="adj6" fmla="val -47922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左脚</a:t>
              </a:r>
            </a:p>
          </p:txBody>
        </p:sp>
        <p:cxnSp>
          <p:nvCxnSpPr>
            <p:cNvPr id="48" name="直线连接符 47"/>
            <p:cNvCxnSpPr/>
            <p:nvPr/>
          </p:nvCxnSpPr>
          <p:spPr>
            <a:xfrm flipH="1">
              <a:off x="3274191" y="1292064"/>
              <a:ext cx="1159895" cy="23577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099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Will Ophthalmology Cripple You?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685C35-6F55-704E-AC9B-1D614FAB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470025"/>
            <a:ext cx="5727700" cy="3673475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>
                <a:hlinkClick r:id="rId3"/>
              </a:rPr>
              <a:t>http://www.reviewofophthalmology.com/content/i/1650/c/30458/</a:t>
            </a:r>
            <a:endParaRPr lang="en-US" altLang="zh-CN" dirty="0"/>
          </a:p>
          <a:p>
            <a:r>
              <a:rPr lang="en-US" altLang="zh-CN" dirty="0"/>
              <a:t>1994</a:t>
            </a:r>
            <a:r>
              <a:rPr lang="zh-CN" altLang="en-US" dirty="0"/>
              <a:t>年英国问卷调查，</a:t>
            </a:r>
            <a:r>
              <a:rPr lang="en-US" altLang="zh-CN" dirty="0"/>
              <a:t>54%</a:t>
            </a:r>
            <a:r>
              <a:rPr lang="zh-CN" altLang="en-US" dirty="0"/>
              <a:t>背痛，</a:t>
            </a:r>
          </a:p>
          <a:p>
            <a:r>
              <a:rPr lang="en-US" altLang="zh-CN" dirty="0"/>
              <a:t>2005</a:t>
            </a:r>
            <a:r>
              <a:rPr lang="zh-CN" altLang="en-US" dirty="0"/>
              <a:t>年美国，</a:t>
            </a:r>
            <a:r>
              <a:rPr lang="en-US" altLang="zh-CN" dirty="0"/>
              <a:t>52%</a:t>
            </a:r>
            <a:r>
              <a:rPr lang="zh-CN" altLang="en-US" dirty="0"/>
              <a:t>颈、上肢、腰痛，其中</a:t>
            </a:r>
            <a:r>
              <a:rPr lang="en-US" altLang="zh-CN" dirty="0"/>
              <a:t>15%</a:t>
            </a:r>
            <a:r>
              <a:rPr lang="zh-CN" altLang="en-US" dirty="0"/>
              <a:t>工作受限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年伊朗，</a:t>
            </a:r>
            <a:r>
              <a:rPr lang="en-US" altLang="zh-CN" dirty="0"/>
              <a:t>80%</a:t>
            </a:r>
            <a:r>
              <a:rPr lang="zh-CN" altLang="en-US" dirty="0"/>
              <a:t>慢性背痛，</a:t>
            </a:r>
            <a:r>
              <a:rPr lang="en-US" altLang="zh-CN" dirty="0"/>
              <a:t>55%</a:t>
            </a:r>
            <a:r>
              <a:rPr lang="zh-CN" altLang="en-US" dirty="0"/>
              <a:t>慢性头痛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年美国后节，</a:t>
            </a:r>
            <a:r>
              <a:rPr lang="en-US" altLang="zh-CN" dirty="0"/>
              <a:t>55%</a:t>
            </a:r>
            <a:r>
              <a:rPr lang="zh-CN" altLang="en-US" dirty="0"/>
              <a:t>同时颈背痛，</a:t>
            </a:r>
            <a:r>
              <a:rPr lang="en-US" altLang="zh-CN" dirty="0"/>
              <a:t>7%</a:t>
            </a:r>
            <a:r>
              <a:rPr lang="zh-CN" altLang="en-US" dirty="0"/>
              <a:t>需要手术，只有</a:t>
            </a:r>
            <a:r>
              <a:rPr lang="en-US" altLang="zh-CN" dirty="0"/>
              <a:t>15%</a:t>
            </a:r>
            <a:r>
              <a:rPr lang="zh-CN" altLang="en-US" dirty="0"/>
              <a:t>报告从来没事儿</a:t>
            </a:r>
          </a:p>
          <a:p>
            <a:r>
              <a:rPr lang="en-US" altLang="zh-CN" dirty="0"/>
              <a:t>2010</a:t>
            </a:r>
            <a:r>
              <a:rPr lang="zh-CN" altLang="en-US" dirty="0"/>
              <a:t>年美国眼整形，</a:t>
            </a:r>
            <a:r>
              <a:rPr lang="en-US" altLang="zh-CN" dirty="0"/>
              <a:t>72.5%</a:t>
            </a:r>
            <a:r>
              <a:rPr lang="zh-CN" altLang="en-US" dirty="0"/>
              <a:t>与手术有关的疼痛，</a:t>
            </a:r>
            <a:r>
              <a:rPr lang="en-US" altLang="zh-CN" dirty="0"/>
              <a:t>9</a:t>
            </a:r>
            <a:r>
              <a:rPr lang="zh-CN" altLang="en-US" dirty="0"/>
              <a:t>名放弃手术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2242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1471513" y="1486211"/>
            <a:ext cx="3479927" cy="2171078"/>
          </a:xfrm>
        </p:spPr>
      </p:pic>
      <p:sp>
        <p:nvSpPr>
          <p:cNvPr id="6" name="矩形 5"/>
          <p:cNvSpPr/>
          <p:nvPr/>
        </p:nvSpPr>
        <p:spPr>
          <a:xfrm>
            <a:off x="3456497" y="421138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187761" y="390352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 rot="21119698">
            <a:off x="2685032" y="2114130"/>
            <a:ext cx="323654" cy="1414217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 rot="21119698">
            <a:off x="3422502" y="2015803"/>
            <a:ext cx="323654" cy="1372932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588136" y="1057352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9"/>
          <p:cNvSpPr/>
          <p:nvPr/>
        </p:nvSpPr>
        <p:spPr>
          <a:xfrm>
            <a:off x="4240921" y="1863566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4202"/>
              <a:gd name="adj6" fmla="val -5642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调焦</a:t>
            </a:r>
          </a:p>
        </p:txBody>
      </p:sp>
      <p:sp>
        <p:nvSpPr>
          <p:cNvPr id="21" name="线形标注 2 20"/>
          <p:cNvSpPr/>
          <p:nvPr/>
        </p:nvSpPr>
        <p:spPr>
          <a:xfrm flipH="1">
            <a:off x="822722" y="2873926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85372"/>
              <a:gd name="adj6" fmla="val -5363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放大率</a:t>
            </a:r>
          </a:p>
        </p:txBody>
      </p:sp>
      <p:sp>
        <p:nvSpPr>
          <p:cNvPr id="22" name="线形标注 2 21"/>
          <p:cNvSpPr/>
          <p:nvPr/>
        </p:nvSpPr>
        <p:spPr>
          <a:xfrm>
            <a:off x="4240921" y="932111"/>
            <a:ext cx="122939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0372"/>
              <a:gd name="adj6" fmla="val -865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镜头移动</a:t>
            </a:r>
          </a:p>
        </p:txBody>
      </p:sp>
      <p:sp>
        <p:nvSpPr>
          <p:cNvPr id="23" name="线形标注 2 22"/>
          <p:cNvSpPr/>
          <p:nvPr/>
        </p:nvSpPr>
        <p:spPr>
          <a:xfrm>
            <a:off x="4240921" y="1465904"/>
            <a:ext cx="1042779" cy="33179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2011"/>
              <a:gd name="adj6" fmla="val -4400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5" name="线形标注 2 24"/>
          <p:cNvSpPr/>
          <p:nvPr/>
        </p:nvSpPr>
        <p:spPr>
          <a:xfrm flipH="1">
            <a:off x="822722" y="2239240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0053"/>
              <a:gd name="adj6" fmla="val -265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6" name="线形标注 2 25"/>
          <p:cNvSpPr/>
          <p:nvPr/>
        </p:nvSpPr>
        <p:spPr>
          <a:xfrm flipH="1">
            <a:off x="822722" y="4061874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3670"/>
              <a:gd name="adj6" fmla="val -443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灯开关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0F3371DD-AE8F-F14B-9FAC-C9F57929C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显微镜调节</a:t>
            </a:r>
          </a:p>
        </p:txBody>
      </p:sp>
    </p:spTree>
    <p:extLst>
      <p:ext uri="{BB962C8B-B14F-4D97-AF65-F5344CB8AC3E}">
        <p14:creationId xmlns:p14="http://schemas.microsoft.com/office/powerpoint/2010/main" val="3551680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1263238" y="756533"/>
            <a:ext cx="1231601" cy="46537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57397" y="1989206"/>
            <a:ext cx="529203" cy="11628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68740" y="2074576"/>
            <a:ext cx="461851" cy="2224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1513406" y="2074577"/>
            <a:ext cx="0" cy="90435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/>
          <p:nvPr/>
        </p:nvCxnSpPr>
        <p:spPr>
          <a:xfrm>
            <a:off x="1513406" y="1027129"/>
            <a:ext cx="75050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1686601" y="910465"/>
            <a:ext cx="375254" cy="23807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罐形 10"/>
          <p:cNvSpPr/>
          <p:nvPr/>
        </p:nvSpPr>
        <p:spPr>
          <a:xfrm rot="10800000">
            <a:off x="1792441" y="1027129"/>
            <a:ext cx="182816" cy="1298803"/>
          </a:xfrm>
          <a:prstGeom prst="can">
            <a:avLst>
              <a:gd name="adj" fmla="val 2123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686601" y="2229724"/>
            <a:ext cx="577313" cy="4894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5400000">
            <a:off x="1710384" y="2425102"/>
            <a:ext cx="3479927" cy="2171078"/>
          </a:xfrm>
        </p:spPr>
      </p:pic>
      <p:pic>
        <p:nvPicPr>
          <p:cNvPr id="20" name="内容占位符 3" descr="20150823_043630914_iOS.jp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79416" l="9973" r="89969">
                        <a14:foregroundMark x1="30459" y1="15961" x2="34510" y2="14695"/>
                        <a14:backgroundMark x1="28241" y1="852" x2="22396" y2="1033"/>
                        <a14:backgroundMark x1="51022" y1="1601" x2="80826" y2="19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93" t="-5628" r="47521" b="18132"/>
          <a:stretch/>
        </p:blipFill>
        <p:spPr>
          <a:xfrm>
            <a:off x="3830401" y="-137337"/>
            <a:ext cx="2369231" cy="4253085"/>
          </a:xfrm>
          <a:prstGeom prst="rect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3070677" y="195792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曲线连接符 24"/>
          <p:cNvCxnSpPr>
            <a:cxnSpLocks/>
            <a:stCxn id="22" idx="0"/>
          </p:cNvCxnSpPr>
          <p:nvPr/>
        </p:nvCxnSpPr>
        <p:spPr>
          <a:xfrm rot="16200000" flipV="1">
            <a:off x="2278647" y="795720"/>
            <a:ext cx="915730" cy="1408676"/>
          </a:xfrm>
          <a:prstGeom prst="curvedConnector2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550131" y="2938786"/>
            <a:ext cx="453116" cy="1769423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9" name="曲线连接符 28"/>
          <p:cNvCxnSpPr>
            <a:cxnSpLocks/>
            <a:stCxn id="27" idx="1"/>
            <a:endCxn id="13" idx="3"/>
          </p:cNvCxnSpPr>
          <p:nvPr/>
        </p:nvCxnSpPr>
        <p:spPr>
          <a:xfrm rot="10800000">
            <a:off x="1686601" y="2570656"/>
            <a:ext cx="1863531" cy="1252843"/>
          </a:xfrm>
          <a:prstGeom prst="curvedConnector3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262407" y="1639460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262407" y="3510641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/>
          <p:nvPr/>
        </p:nvCxnSpPr>
        <p:spPr>
          <a:xfrm>
            <a:off x="406880" y="1639460"/>
            <a:ext cx="0" cy="18711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0" y="2476794"/>
            <a:ext cx="133882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注意：</a:t>
            </a:r>
            <a:endParaRPr kumimoji="1" lang="en-US" altLang="zh-CN" dirty="0"/>
          </a:p>
          <a:p>
            <a:r>
              <a:rPr kumimoji="1" lang="zh-CN" altLang="en-US" dirty="0"/>
              <a:t>微调有极限</a:t>
            </a:r>
          </a:p>
        </p:txBody>
      </p:sp>
    </p:spTree>
    <p:extLst>
      <p:ext uri="{BB962C8B-B14F-4D97-AF65-F5344CB8AC3E}">
        <p14:creationId xmlns:p14="http://schemas.microsoft.com/office/powerpoint/2010/main" val="1604272327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3128</TotalTime>
  <Words>1866</Words>
  <Application>Microsoft Macintosh PowerPoint</Application>
  <PresentationFormat>全屏显示(16:9)</PresentationFormat>
  <Paragraphs>192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Heiti SC Light</vt:lpstr>
      <vt:lpstr>Arial</vt:lpstr>
      <vt:lpstr>Calibri</vt:lpstr>
      <vt:lpstr>宽屏公开课演讲</vt:lpstr>
      <vt:lpstr>调焦</vt:lpstr>
      <vt:lpstr>正确的坐姿</vt:lpstr>
      <vt:lpstr>PowerPoint 演示文稿</vt:lpstr>
      <vt:lpstr>PowerPoint 演示文稿</vt:lpstr>
      <vt:lpstr>PowerPoint 演示文稿</vt:lpstr>
      <vt:lpstr>PowerPoint 演示文稿</vt:lpstr>
      <vt:lpstr>Will Ophthalmology Cripple You?</vt:lpstr>
      <vt:lpstr>显微镜调节</vt:lpstr>
      <vt:lpstr>PowerPoint 演示文稿</vt:lpstr>
      <vt:lpstr>亮度与对比度</vt:lpstr>
      <vt:lpstr>景深</vt:lpstr>
      <vt:lpstr>景深VS放大率</vt:lpstr>
      <vt:lpstr>按需分配： 景深和放大率</vt:lpstr>
      <vt:lpstr>作业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156</cp:revision>
  <dcterms:created xsi:type="dcterms:W3CDTF">2015-08-23T19:17:07Z</dcterms:created>
  <dcterms:modified xsi:type="dcterms:W3CDTF">2019-07-04T06:16:39Z</dcterms:modified>
</cp:coreProperties>
</file>

<file path=docProps/thumbnail.jpeg>
</file>